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6" r:id="rId3"/>
    <p:sldMasterId id="2147483708" r:id="rId4"/>
  </p:sldMasterIdLst>
  <p:notesMasterIdLst>
    <p:notesMasterId r:id="rId14"/>
  </p:notesMasterIdLst>
  <p:handoutMasterIdLst>
    <p:handoutMasterId r:id="rId15"/>
  </p:handoutMasterIdLst>
  <p:sldIdLst>
    <p:sldId id="276" r:id="rId5"/>
    <p:sldId id="258" r:id="rId6"/>
    <p:sldId id="277" r:id="rId7"/>
    <p:sldId id="26042" r:id="rId8"/>
    <p:sldId id="307" r:id="rId9"/>
    <p:sldId id="272" r:id="rId10"/>
    <p:sldId id="274" r:id="rId11"/>
    <p:sldId id="26048" r:id="rId12"/>
    <p:sldId id="275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C5E2FF"/>
    <a:srgbClr val="FF6600"/>
    <a:srgbClr val="FF9933"/>
    <a:srgbClr val="C5D3FF"/>
    <a:srgbClr val="0066FF"/>
    <a:srgbClr val="141414"/>
    <a:srgbClr val="63A4F7"/>
    <a:srgbClr val="A3DB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6" autoAdjust="0"/>
    <p:restoredTop sz="93834" autoAdjust="0"/>
  </p:normalViewPr>
  <p:slideViewPr>
    <p:cSldViewPr>
      <p:cViewPr varScale="1">
        <p:scale>
          <a:sx n="58" d="100"/>
          <a:sy n="58" d="100"/>
        </p:scale>
        <p:origin x="135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2"/>
    </p:cViewPr>
  </p:sorterViewPr>
  <p:notesViewPr>
    <p:cSldViewPr>
      <p:cViewPr>
        <p:scale>
          <a:sx n="81" d="100"/>
          <a:sy n="81" d="100"/>
        </p:scale>
        <p:origin x="2048" y="-13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1800"/>
              <a:t>2020Y-2025Y Application</a:t>
            </a:r>
            <a:endParaRPr lang="zh-TW" alt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4417602063874549"/>
          <c:y val="9.4211357858712194E-2"/>
          <c:w val="0.82301441405001829"/>
          <c:h val="0.820964134823074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董_圖表!$K$2</c:f>
              <c:strCache>
                <c:ptCount val="1"/>
                <c:pt idx="0">
                  <c:v>AUTOMOTIVE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6F3E-4DCB-AFCF-F839915103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F3E-4DCB-AFCF-F8399151039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28%</a:t>
                    </a:r>
                    <a:endParaRPr lang="en-US" altLang="zh-TW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F3E-4DCB-AFCF-F839915103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/>
                      <a:t>38%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F3E-4DCB-AFCF-F839915103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TW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F3E-4DCB-AFCF-F839915103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TW"/>
                      <a:t>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F3E-4DCB-AFCF-F8399151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董_圖表!$L$1:$Q$1</c:f>
              <c:strCache>
                <c:ptCount val="6"/>
                <c:pt idx="0">
                  <c:v>2020Y</c:v>
                </c:pt>
                <c:pt idx="1">
                  <c:v>2021Y</c:v>
                </c:pt>
                <c:pt idx="2">
                  <c:v>2022Y</c:v>
                </c:pt>
                <c:pt idx="3">
                  <c:v>2023Y</c:v>
                </c:pt>
                <c:pt idx="4">
                  <c:v>2024Y</c:v>
                </c:pt>
                <c:pt idx="5">
                  <c:v>2025Y Q1~Q3</c:v>
                </c:pt>
              </c:strCache>
            </c:strRef>
          </c:cat>
          <c:val>
            <c:numRef>
              <c:f>董_圖表!$L$2:$Q$2</c:f>
              <c:numCache>
                <c:formatCode>#,##0_);[Red]\(#,##0\)</c:formatCode>
                <c:ptCount val="6"/>
                <c:pt idx="0">
                  <c:v>2039834.914768995</c:v>
                </c:pt>
                <c:pt idx="1">
                  <c:v>2964795.945005917</c:v>
                </c:pt>
                <c:pt idx="2">
                  <c:v>2935984.8418958932</c:v>
                </c:pt>
                <c:pt idx="3">
                  <c:v>3393858.7209999999</c:v>
                </c:pt>
                <c:pt idx="4">
                  <c:v>2936562.4649999999</c:v>
                </c:pt>
                <c:pt idx="5">
                  <c:v>1754748.4010000001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3E-4DCB-AFCF-F83991510390}"/>
            </c:ext>
          </c:extLst>
        </c:ser>
        <c:ser>
          <c:idx val="1"/>
          <c:order val="1"/>
          <c:tx>
            <c:strRef>
              <c:f>董_圖表!$K$3</c:f>
              <c:strCache>
                <c:ptCount val="1"/>
                <c:pt idx="0">
                  <c:v>INDUSTRIAL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F3E-4DCB-AFCF-F839915103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26%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F3E-4DCB-AFCF-F83991510390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32%</a:t>
                    </a:r>
                    <a:endParaRPr lang="en-US" altLang="zh-TW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6F3E-4DCB-AFCF-F839915103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/>
                      <a:t>28%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6F3E-4DCB-AFCF-F839915103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TW"/>
                      <a:t>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6F3E-4DCB-AFCF-F839915103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TW"/>
                      <a:t>40%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6F3E-4DCB-AFCF-F8399151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董_圖表!$L$1:$Q$1</c:f>
              <c:strCache>
                <c:ptCount val="6"/>
                <c:pt idx="0">
                  <c:v>2020Y</c:v>
                </c:pt>
                <c:pt idx="1">
                  <c:v>2021Y</c:v>
                </c:pt>
                <c:pt idx="2">
                  <c:v>2022Y</c:v>
                </c:pt>
                <c:pt idx="3">
                  <c:v>2023Y</c:v>
                </c:pt>
                <c:pt idx="4">
                  <c:v>2024Y</c:v>
                </c:pt>
                <c:pt idx="5">
                  <c:v>2025Y Q1~Q3</c:v>
                </c:pt>
              </c:strCache>
            </c:strRef>
          </c:cat>
          <c:val>
            <c:numRef>
              <c:f>董_圖表!$L$3:$Q$3</c:f>
              <c:numCache>
                <c:formatCode>#,##0_);[Red]\(#,##0\)</c:formatCode>
                <c:ptCount val="6"/>
                <c:pt idx="0">
                  <c:v>2074962.8768917799</c:v>
                </c:pt>
                <c:pt idx="1">
                  <c:v>2622999.3145506829</c:v>
                </c:pt>
                <c:pt idx="2">
                  <c:v>3331453.7122063949</c:v>
                </c:pt>
                <c:pt idx="3">
                  <c:v>2529565.9470000002</c:v>
                </c:pt>
                <c:pt idx="4">
                  <c:v>2852737.0770000005</c:v>
                </c:pt>
                <c:pt idx="5">
                  <c:v>2617096.6710399999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F3E-4DCB-AFCF-F83991510390}"/>
            </c:ext>
          </c:extLst>
        </c:ser>
        <c:ser>
          <c:idx val="2"/>
          <c:order val="2"/>
          <c:tx>
            <c:strRef>
              <c:f>董_圖表!$K$4</c:f>
              <c:strCache>
                <c:ptCount val="1"/>
                <c:pt idx="0">
                  <c:v>CONSUMER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6F3E-4DCB-AFCF-F839915103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6F3E-4DCB-AFCF-F839915103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6F3E-4DCB-AFCF-F839915103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/>
                      <a:t>12%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6F3E-4DCB-AFCF-F839915103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TW"/>
                      <a:t>17%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6F3E-4DCB-AFCF-F839915103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TW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6F3E-4DCB-AFCF-F8399151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董_圖表!$L$1:$Q$1</c:f>
              <c:strCache>
                <c:ptCount val="6"/>
                <c:pt idx="0">
                  <c:v>2020Y</c:v>
                </c:pt>
                <c:pt idx="1">
                  <c:v>2021Y</c:v>
                </c:pt>
                <c:pt idx="2">
                  <c:v>2022Y</c:v>
                </c:pt>
                <c:pt idx="3">
                  <c:v>2023Y</c:v>
                </c:pt>
                <c:pt idx="4">
                  <c:v>2024Y</c:v>
                </c:pt>
                <c:pt idx="5">
                  <c:v>2025Y Q1~Q3</c:v>
                </c:pt>
              </c:strCache>
            </c:strRef>
          </c:cat>
          <c:val>
            <c:numRef>
              <c:f>董_圖表!$L$4:$Q$4</c:f>
              <c:numCache>
                <c:formatCode>#,##0_);[Red]\(#,##0\)</c:formatCode>
                <c:ptCount val="6"/>
                <c:pt idx="0">
                  <c:v>974880.99568836996</c:v>
                </c:pt>
                <c:pt idx="1">
                  <c:v>1665863.2427702681</c:v>
                </c:pt>
                <c:pt idx="2">
                  <c:v>1488607.2156970091</c:v>
                </c:pt>
                <c:pt idx="3">
                  <c:v>1055473.1810000001</c:v>
                </c:pt>
                <c:pt idx="4">
                  <c:v>1500977.1850000001</c:v>
                </c:pt>
                <c:pt idx="5">
                  <c:v>1039468.5350000001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6F3E-4DCB-AFCF-F83991510390}"/>
            </c:ext>
          </c:extLst>
        </c:ser>
        <c:ser>
          <c:idx val="3"/>
          <c:order val="3"/>
          <c:tx>
            <c:strRef>
              <c:f>董_圖表!$K$5</c:f>
              <c:strCache>
                <c:ptCount val="1"/>
                <c:pt idx="0">
                  <c:v>NON-CONSUMER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6F3E-4DCB-AFCF-F839915103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zh-TW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6F3E-4DCB-AFCF-F839915103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6F3E-4DCB-AFCF-F839915103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/>
                      <a:t>18%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6F3E-4DCB-AFCF-F839915103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TW"/>
                      <a:t>13%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6F3E-4DCB-AFCF-F839915103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TW"/>
                      <a:t>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6F3E-4DCB-AFCF-F8399151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董_圖表!$L$1:$Q$1</c:f>
              <c:strCache>
                <c:ptCount val="6"/>
                <c:pt idx="0">
                  <c:v>2020Y</c:v>
                </c:pt>
                <c:pt idx="1">
                  <c:v>2021Y</c:v>
                </c:pt>
                <c:pt idx="2">
                  <c:v>2022Y</c:v>
                </c:pt>
                <c:pt idx="3">
                  <c:v>2023Y</c:v>
                </c:pt>
                <c:pt idx="4">
                  <c:v>2024Y</c:v>
                </c:pt>
                <c:pt idx="5">
                  <c:v>2025Y Q1~Q3</c:v>
                </c:pt>
              </c:strCache>
            </c:strRef>
          </c:cat>
          <c:val>
            <c:numRef>
              <c:f>董_圖表!$L$5:$Q$5</c:f>
              <c:numCache>
                <c:formatCode>#,##0_);[Red]\(#,##0\)</c:formatCode>
                <c:ptCount val="6"/>
                <c:pt idx="0">
                  <c:v>1285888.427367687</c:v>
                </c:pt>
                <c:pt idx="1">
                  <c:v>1883707.1224085379</c:v>
                </c:pt>
                <c:pt idx="2">
                  <c:v>1930597.5949329711</c:v>
                </c:pt>
                <c:pt idx="3">
                  <c:v>1592301.4899999998</c:v>
                </c:pt>
                <c:pt idx="4">
                  <c:v>1140179.673</c:v>
                </c:pt>
                <c:pt idx="5">
                  <c:v>882992.625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6F3E-4DCB-AFCF-F83991510390}"/>
            </c:ext>
          </c:extLst>
        </c:ser>
        <c:ser>
          <c:idx val="4"/>
          <c:order val="4"/>
          <c:tx>
            <c:strRef>
              <c:f>董_圖表!$K$6</c:f>
              <c:strCache>
                <c:ptCount val="1"/>
                <c:pt idx="0">
                  <c:v>China Area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zh-TW"/>
                      <a:t>11%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6F3E-4DCB-AFCF-F83991510390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TW" sz="1200" b="0" i="0" u="none" strike="noStrike" kern="1200" baseline="0">
                        <a:solidFill>
                          <a:sysClr val="windowText" lastClr="000000">
                            <a:lumMod val="75000"/>
                            <a:lumOff val="25000"/>
                          </a:sysClr>
                        </a:solidFill>
                      </a:rPr>
                      <a:t>11%</a:t>
                    </a:r>
                    <a:endParaRPr lang="en-US" altLang="zh-TW" sz="120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200" b="0" i="0" u="none" strike="noStrike" kern="1200" baseline="0">
                      <a:solidFill>
                        <a:sysClr val="windowText" lastClr="000000">
                          <a:lumMod val="75000"/>
                          <a:lumOff val="25000"/>
                        </a:sys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TW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6F3E-4DCB-AFCF-F839915103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zh-TW"/>
                      <a:t>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6F3E-4DCB-AFCF-F8399151039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zh-TW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6F3E-4DCB-AFCF-F839915103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altLang="zh-TW"/>
                      <a:t>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6F3E-4DCB-AFCF-F839915103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altLang="zh-TW"/>
                      <a:t>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6F3E-4DCB-AFCF-F839915103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董_圖表!$L$1:$Q$1</c:f>
              <c:strCache>
                <c:ptCount val="6"/>
                <c:pt idx="0">
                  <c:v>2020Y</c:v>
                </c:pt>
                <c:pt idx="1">
                  <c:v>2021Y</c:v>
                </c:pt>
                <c:pt idx="2">
                  <c:v>2022Y</c:v>
                </c:pt>
                <c:pt idx="3">
                  <c:v>2023Y</c:v>
                </c:pt>
                <c:pt idx="4">
                  <c:v>2024Y</c:v>
                </c:pt>
                <c:pt idx="5">
                  <c:v>2025Y Q1~Q3</c:v>
                </c:pt>
              </c:strCache>
            </c:strRef>
          </c:cat>
          <c:val>
            <c:numRef>
              <c:f>董_圖表!$L$6:$Q$6</c:f>
              <c:numCache>
                <c:formatCode>#,##0_);[Red]\(#,##0\)</c:formatCode>
                <c:ptCount val="6"/>
                <c:pt idx="0">
                  <c:v>770910.77548436716</c:v>
                </c:pt>
                <c:pt idx="1">
                  <c:v>1110881.5289545576</c:v>
                </c:pt>
                <c:pt idx="2">
                  <c:v>883693.12682497245</c:v>
                </c:pt>
                <c:pt idx="3">
                  <c:v>532816.29977405071</c:v>
                </c:pt>
                <c:pt idx="4">
                  <c:v>414998.31854324427</c:v>
                </c:pt>
                <c:pt idx="5">
                  <c:v>257934.790255648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6F3E-4DCB-AFCF-F83991510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91455343"/>
        <c:axId val="945470431"/>
      </c:barChart>
      <c:catAx>
        <c:axId val="991455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45470431"/>
        <c:crosses val="autoZero"/>
        <c:auto val="1"/>
        <c:lblAlgn val="ctr"/>
        <c:lblOffset val="100"/>
        <c:noMultiLvlLbl val="0"/>
      </c:catAx>
      <c:valAx>
        <c:axId val="945470431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TW" sz="1200"/>
                  <a:t>Unit: KNTD</a:t>
                </a:r>
                <a:endParaRPr lang="zh-TW" altLang="en-US" sz="1200"/>
              </a:p>
            </c:rich>
          </c:tx>
          <c:layout>
            <c:manualLayout>
              <c:xMode val="edge"/>
              <c:yMode val="edge"/>
              <c:x val="6.3860766319435913E-3"/>
              <c:y val="2.621920156116187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#,##0_);[Red]\(#,##0\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991455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40089868265964"/>
          <c:y val="1.8214739170780425E-2"/>
          <c:w val="0.1759909935482066"/>
          <c:h val="0.332559278478156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zh-TW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83E38DB-04E5-4D5A-9264-9B15A25D66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A4EDD19B-ED8B-4984-9B06-F10785977C8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TW"/>
          </a:p>
        </p:txBody>
      </p:sp>
      <p:sp>
        <p:nvSpPr>
          <p:cNvPr id="64516" name="Rectangle 4">
            <a:extLst>
              <a:ext uri="{FF2B5EF4-FFF2-40B4-BE49-F238E27FC236}">
                <a16:creationId xmlns:a16="http://schemas.microsoft.com/office/drawing/2014/main" id="{6BD0849E-AA9E-434E-8E66-5684BA72AD84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TW"/>
          </a:p>
        </p:txBody>
      </p:sp>
      <p:sp>
        <p:nvSpPr>
          <p:cNvPr id="64517" name="Rectangle 5">
            <a:extLst>
              <a:ext uri="{FF2B5EF4-FFF2-40B4-BE49-F238E27FC236}">
                <a16:creationId xmlns:a16="http://schemas.microsoft.com/office/drawing/2014/main" id="{322B319E-3938-4FF9-8B86-71A596186FC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77819EC-1E70-49DF-8C62-92D3778C96D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E3016-8E1D-4F34-97CD-D62FB86BB137}" type="datetimeFigureOut">
              <a:rPr lang="zh-TW" altLang="en-US" smtClean="0"/>
              <a:t>2025/12/12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D8556-528F-4BFF-9EDA-7A136A89B7D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4986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8556-528F-4BFF-9EDA-7A136A89B7D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5512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9D8556-528F-4BFF-9EDA-7A136A89B7D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895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" name="Rectangle 51">
            <a:extLst>
              <a:ext uri="{FF2B5EF4-FFF2-40B4-BE49-F238E27FC236}">
                <a16:creationId xmlns:a16="http://schemas.microsoft.com/office/drawing/2014/main" id="{5EB06E31-55AE-4586-AA50-306D7D02B20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1676400" y="5257800"/>
            <a:ext cx="5867400" cy="762000"/>
          </a:xfrm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tx1">
                        <a:gamma/>
                        <a:shade val="46275"/>
                        <a:invGamma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</a14:hiddenFill>
            </a:ext>
          </a:extLst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2200"/>
            </a:lvl1pPr>
          </a:lstStyle>
          <a:p>
            <a:pPr lvl="0"/>
            <a:r>
              <a:rPr lang="zh-TW" altLang="en-US" noProof="0"/>
              <a:t>按一下以編輯母片子標題樣式</a:t>
            </a:r>
            <a:endParaRPr lang="en-US" altLang="ko-KR" noProof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B4E03DB3-C427-4A9F-888E-0569AC93C3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381000" y="6553200"/>
            <a:ext cx="12954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FE556CD2-8096-41F4-B5EF-5C3F30B250C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5532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199668D4-BA6A-446E-9280-1A7A7BDD67B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7924800" y="6553200"/>
            <a:ext cx="762000" cy="244475"/>
          </a:xfrm>
        </p:spPr>
        <p:txBody>
          <a:bodyPr/>
          <a:lstStyle>
            <a:lvl1pPr>
              <a:defRPr/>
            </a:lvl1pPr>
          </a:lstStyle>
          <a:p>
            <a:fld id="{3C88DC33-7C84-476C-ABE3-B8C32E5645D3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3127" name="Group 55">
            <a:extLst>
              <a:ext uri="{FF2B5EF4-FFF2-40B4-BE49-F238E27FC236}">
                <a16:creationId xmlns:a16="http://schemas.microsoft.com/office/drawing/2014/main" id="{082732D0-6063-4A6B-A6C7-17026041D96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5867400"/>
            <a:ext cx="1524000" cy="671513"/>
            <a:chOff x="192" y="3715"/>
            <a:chExt cx="960" cy="423"/>
          </a:xfrm>
        </p:grpSpPr>
        <p:sp>
          <p:nvSpPr>
            <p:cNvPr id="3086" name="Text Box 14">
              <a:extLst>
                <a:ext uri="{FF2B5EF4-FFF2-40B4-BE49-F238E27FC236}">
                  <a16:creationId xmlns:a16="http://schemas.microsoft.com/office/drawing/2014/main" id="{31586E74-971C-49E6-B955-AFE17E37DBC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92" y="3811"/>
              <a:ext cx="96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zh-TW" sz="2800" b="1">
                  <a:ea typeface="新細明體" panose="02020500000000000000" pitchFamily="18" charset="-120"/>
                </a:rPr>
                <a:t>LOGO</a:t>
              </a:r>
            </a:p>
          </p:txBody>
        </p:sp>
        <p:sp>
          <p:nvSpPr>
            <p:cNvPr id="3087" name="AutoShape 15">
              <a:extLst>
                <a:ext uri="{FF2B5EF4-FFF2-40B4-BE49-F238E27FC236}">
                  <a16:creationId xmlns:a16="http://schemas.microsoft.com/office/drawing/2014/main" id="{1D49743D-C213-4928-AC11-A60AFDEEB4BB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479" y="3504"/>
              <a:ext cx="173" cy="596"/>
            </a:xfrm>
            <a:prstGeom prst="moon">
              <a:avLst>
                <a:gd name="adj" fmla="val 26111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074" name="Rectangle 2">
            <a:extLst>
              <a:ext uri="{FF2B5EF4-FFF2-40B4-BE49-F238E27FC236}">
                <a16:creationId xmlns:a16="http://schemas.microsoft.com/office/drawing/2014/main" id="{25B24FA8-8B2E-4CEF-BED9-95BAFC7FA5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black">
          <a:xfrm>
            <a:off x="685800" y="4495800"/>
            <a:ext cx="7924800" cy="784225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pPr lvl="0"/>
            <a:r>
              <a:rPr lang="zh-TW" altLang="en-US" noProof="0"/>
              <a:t>按一下以編輯母片標題樣式</a:t>
            </a:r>
            <a:endParaRPr lang="en-US" altLang="zh-TW" noProof="0"/>
          </a:p>
        </p:txBody>
      </p:sp>
      <p:sp>
        <p:nvSpPr>
          <p:cNvPr id="3128" name="Freeform 56">
            <a:extLst>
              <a:ext uri="{FF2B5EF4-FFF2-40B4-BE49-F238E27FC236}">
                <a16:creationId xmlns:a16="http://schemas.microsoft.com/office/drawing/2014/main" id="{61345E24-04B2-4A54-B656-3EC9E5BC4945}"/>
              </a:ext>
            </a:extLst>
          </p:cNvPr>
          <p:cNvSpPr>
            <a:spLocks/>
          </p:cNvSpPr>
          <p:nvPr/>
        </p:nvSpPr>
        <p:spPr bwMode="gray">
          <a:xfrm>
            <a:off x="-166688" y="-12700"/>
            <a:ext cx="9310688" cy="6878638"/>
          </a:xfrm>
          <a:custGeom>
            <a:avLst/>
            <a:gdLst>
              <a:gd name="T0" fmla="*/ 5865 w 5865"/>
              <a:gd name="T1" fmla="*/ 2870 h 4333"/>
              <a:gd name="T2" fmla="*/ 4934 w 5865"/>
              <a:gd name="T3" fmla="*/ 3427 h 4333"/>
              <a:gd name="T4" fmla="*/ 3003 w 5865"/>
              <a:gd name="T5" fmla="*/ 3839 h 4333"/>
              <a:gd name="T6" fmla="*/ 1319 w 5865"/>
              <a:gd name="T7" fmla="*/ 3610 h 4333"/>
              <a:gd name="T8" fmla="*/ 145 w 5865"/>
              <a:gd name="T9" fmla="*/ 2327 h 4333"/>
              <a:gd name="T10" fmla="*/ 519 w 5865"/>
              <a:gd name="T11" fmla="*/ 553 h 4333"/>
              <a:gd name="T12" fmla="*/ 1130 w 5865"/>
              <a:gd name="T13" fmla="*/ 8 h 4333"/>
              <a:gd name="T14" fmla="*/ 98 w 5865"/>
              <a:gd name="T15" fmla="*/ 0 h 4333"/>
              <a:gd name="T16" fmla="*/ 94 w 5865"/>
              <a:gd name="T17" fmla="*/ 4328 h 4333"/>
              <a:gd name="T18" fmla="*/ 5862 w 5865"/>
              <a:gd name="T19" fmla="*/ 4333 h 4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865" h="4333">
                <a:moveTo>
                  <a:pt x="5865" y="2870"/>
                </a:moveTo>
                <a:cubicBezTo>
                  <a:pt x="5766" y="3006"/>
                  <a:pt x="5616" y="3111"/>
                  <a:pt x="4934" y="3427"/>
                </a:cubicBezTo>
                <a:cubicBezTo>
                  <a:pt x="4254" y="3742"/>
                  <a:pt x="3605" y="3809"/>
                  <a:pt x="3003" y="3839"/>
                </a:cubicBezTo>
                <a:cubicBezTo>
                  <a:pt x="2401" y="3869"/>
                  <a:pt x="1795" y="3862"/>
                  <a:pt x="1319" y="3610"/>
                </a:cubicBezTo>
                <a:cubicBezTo>
                  <a:pt x="784" y="3413"/>
                  <a:pt x="233" y="2771"/>
                  <a:pt x="145" y="2327"/>
                </a:cubicBezTo>
                <a:cubicBezTo>
                  <a:pt x="0" y="1528"/>
                  <a:pt x="308" y="844"/>
                  <a:pt x="519" y="553"/>
                </a:cubicBezTo>
                <a:cubicBezTo>
                  <a:pt x="729" y="262"/>
                  <a:pt x="1076" y="17"/>
                  <a:pt x="1130" y="8"/>
                </a:cubicBezTo>
                <a:lnTo>
                  <a:pt x="98" y="0"/>
                </a:lnTo>
                <a:lnTo>
                  <a:pt x="94" y="4328"/>
                </a:lnTo>
                <a:lnTo>
                  <a:pt x="5862" y="4333"/>
                </a:lnTo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29" name="Freeform 57">
            <a:extLst>
              <a:ext uri="{FF2B5EF4-FFF2-40B4-BE49-F238E27FC236}">
                <a16:creationId xmlns:a16="http://schemas.microsoft.com/office/drawing/2014/main" id="{68461093-1E8E-4348-AAD9-E1A81483581C}"/>
              </a:ext>
            </a:extLst>
          </p:cNvPr>
          <p:cNvSpPr>
            <a:spLocks/>
          </p:cNvSpPr>
          <p:nvPr/>
        </p:nvSpPr>
        <p:spPr bwMode="ltGray">
          <a:xfrm>
            <a:off x="-15875" y="-3175"/>
            <a:ext cx="9159875" cy="6865938"/>
          </a:xfrm>
          <a:custGeom>
            <a:avLst/>
            <a:gdLst>
              <a:gd name="T0" fmla="*/ 0 w 5770"/>
              <a:gd name="T1" fmla="*/ 445 h 4325"/>
              <a:gd name="T2" fmla="*/ 0 w 5770"/>
              <a:gd name="T3" fmla="*/ 4322 h 4325"/>
              <a:gd name="T4" fmla="*/ 3976 w 5770"/>
              <a:gd name="T5" fmla="*/ 4325 h 4325"/>
              <a:gd name="T6" fmla="*/ 4975 w 5770"/>
              <a:gd name="T7" fmla="*/ 3860 h 4325"/>
              <a:gd name="T8" fmla="*/ 5770 w 5770"/>
              <a:gd name="T9" fmla="*/ 3261 h 4325"/>
              <a:gd name="T10" fmla="*/ 5770 w 5770"/>
              <a:gd name="T11" fmla="*/ 2818 h 4325"/>
              <a:gd name="T12" fmla="*/ 4865 w 5770"/>
              <a:gd name="T13" fmla="*/ 3312 h 4325"/>
              <a:gd name="T14" fmla="*/ 2853 w 5770"/>
              <a:gd name="T15" fmla="*/ 3778 h 4325"/>
              <a:gd name="T16" fmla="*/ 1025 w 5770"/>
              <a:gd name="T17" fmla="*/ 3403 h 4325"/>
              <a:gd name="T18" fmla="*/ 129 w 5770"/>
              <a:gd name="T19" fmla="*/ 2288 h 4325"/>
              <a:gd name="T20" fmla="*/ 531 w 5770"/>
              <a:gd name="T21" fmla="*/ 514 h 4325"/>
              <a:gd name="T22" fmla="*/ 1080 w 5770"/>
              <a:gd name="T23" fmla="*/ 2 h 4325"/>
              <a:gd name="T24" fmla="*/ 481 w 5770"/>
              <a:gd name="T25" fmla="*/ 0 h 4325"/>
              <a:gd name="T26" fmla="*/ 184 w 5770"/>
              <a:gd name="T27" fmla="*/ 248 h 4325"/>
              <a:gd name="T28" fmla="*/ 0 w 5770"/>
              <a:gd name="T29" fmla="*/ 445 h 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770" h="4325">
                <a:moveTo>
                  <a:pt x="0" y="445"/>
                </a:moveTo>
                <a:lnTo>
                  <a:pt x="0" y="4322"/>
                </a:lnTo>
                <a:lnTo>
                  <a:pt x="3976" y="4325"/>
                </a:lnTo>
                <a:cubicBezTo>
                  <a:pt x="4424" y="4168"/>
                  <a:pt x="4665" y="4052"/>
                  <a:pt x="4975" y="3860"/>
                </a:cubicBezTo>
                <a:cubicBezTo>
                  <a:pt x="5285" y="3668"/>
                  <a:pt x="5638" y="3435"/>
                  <a:pt x="5770" y="3261"/>
                </a:cubicBezTo>
                <a:lnTo>
                  <a:pt x="5770" y="2818"/>
                </a:lnTo>
                <a:cubicBezTo>
                  <a:pt x="5747" y="2832"/>
                  <a:pt x="5548" y="2996"/>
                  <a:pt x="4865" y="3312"/>
                </a:cubicBezTo>
                <a:cubicBezTo>
                  <a:pt x="4182" y="3628"/>
                  <a:pt x="3493" y="3763"/>
                  <a:pt x="2853" y="3778"/>
                </a:cubicBezTo>
                <a:cubicBezTo>
                  <a:pt x="2213" y="3793"/>
                  <a:pt x="1592" y="3723"/>
                  <a:pt x="1025" y="3403"/>
                </a:cubicBezTo>
                <a:cubicBezTo>
                  <a:pt x="458" y="3083"/>
                  <a:pt x="248" y="2745"/>
                  <a:pt x="129" y="2288"/>
                </a:cubicBezTo>
                <a:cubicBezTo>
                  <a:pt x="10" y="1831"/>
                  <a:pt x="65" y="1026"/>
                  <a:pt x="531" y="514"/>
                </a:cubicBezTo>
                <a:cubicBezTo>
                  <a:pt x="997" y="2"/>
                  <a:pt x="1071" y="29"/>
                  <a:pt x="1080" y="2"/>
                </a:cubicBezTo>
                <a:lnTo>
                  <a:pt x="481" y="0"/>
                </a:lnTo>
                <a:cubicBezTo>
                  <a:pt x="376" y="68"/>
                  <a:pt x="264" y="174"/>
                  <a:pt x="184" y="248"/>
                </a:cubicBezTo>
                <a:cubicBezTo>
                  <a:pt x="104" y="322"/>
                  <a:pt x="38" y="404"/>
                  <a:pt x="0" y="445"/>
                </a:cubicBez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30196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0B4D70E-521D-45E4-9365-859BB615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99EAF43-5138-4D6C-9F8A-2A979BE4A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5DE64FE-6E7F-4C4D-9B3A-C92C62293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41E5274-4028-4A3B-A925-0A3B9EE8A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B95138F-6BED-489A-976A-6AE124CF1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5950-0DB6-47E7-90AC-DE81AB9C180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819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4D78E59-8A8B-4135-B2C3-E17F5DFFE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5B9A114-9D8E-4398-A69E-16C0436500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C7468F-69D6-4C1A-A0DE-6E276DCF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9581D35-0DE7-4672-89AE-FB9C0D400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CC4A729-49EC-4EE2-B49F-937BAAE0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45D2D-7B4C-4789-BB19-B730DF381A9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577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06E5DA-8A73-485B-BF7C-A982A7FE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8001000" cy="563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>
            <a:extLst>
              <a:ext uri="{FF2B5EF4-FFF2-40B4-BE49-F238E27FC236}">
                <a16:creationId xmlns:a16="http://schemas.microsoft.com/office/drawing/2014/main" id="{EA34795F-26D6-4E90-9E52-E1CB422B81AE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zh-TW" altLang="en-US"/>
              <a:t>按一下圖示以新增表格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E56530D-171B-4863-83D6-C52B32944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96063"/>
            <a:ext cx="2133600" cy="2143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4474FA4-96E8-4403-8BAE-4ABC5310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596063"/>
            <a:ext cx="2895600" cy="2143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021D8A-08A2-4DF5-A521-773346FF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96063"/>
            <a:ext cx="2133600" cy="214312"/>
          </a:xfrm>
        </p:spPr>
        <p:txBody>
          <a:bodyPr/>
          <a:lstStyle>
            <a:lvl1pPr>
              <a:defRPr/>
            </a:lvl1pPr>
          </a:lstStyle>
          <a:p>
            <a:fld id="{EEFD9E1C-B3A8-42C4-B4A9-C8051C781A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948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41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698586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04851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97300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62992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92865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78096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9122D8-C138-4134-8764-848BE8A61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E23F3D1-66F0-40E2-B5AC-50B3F0FDD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D786A35-7B83-44E8-BA48-E6AEB1C92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1A53CA-FDE3-493D-8198-AC0C447D6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CD0E3DF-BB67-4859-93BF-C4F733DF3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6B99E-39BA-4AAE-B6F2-3D98F82CE83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37204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1559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2143886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124086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4727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38057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9076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232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21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6457950"/>
            <a:ext cx="1076628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4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2296894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559397-60F0-46C8-89C2-06D173810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3E9D5E-FDD8-4B60-9654-400C9C322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6C53DA-2CF7-49B4-9454-46C9D61D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BD0389-D798-4814-AF78-02159C298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FC0587-231D-45B2-B2FD-DBE7AF35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4283C-45B5-4AAD-8D56-C46AD73DC3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4593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5923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535488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6364348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5507922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815798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3124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20136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9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9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616662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89920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28562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939AC7-F9DE-48E2-B3A5-D69F9EC9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206A0F2-638C-46BB-A41C-D6818A6CE2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334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CE38B8B-264A-4726-91A0-5804D797C4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334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214629-838A-45BA-B810-0C727BEC1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DB6FEE-AD75-4383-8066-3435612F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B4B1C4-E9D9-48EA-B0A2-539D1D89F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97432-EB82-4BC6-B40E-359F326B5CF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39285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</p:spTree>
    <p:extLst>
      <p:ext uri="{BB962C8B-B14F-4D97-AF65-F5344CB8AC3E}">
        <p14:creationId xmlns:p14="http://schemas.microsoft.com/office/powerpoint/2010/main" val="34907623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5113966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208246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1821128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9543615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16922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120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0441906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6134295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67160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831CFF-48C6-47A3-B74F-EEF21B951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BA162AE-3505-46F6-A78F-055D67A3F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0C9DD38-17E3-4152-B792-CB7DA0661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B3A1F65-5BED-403D-BC56-6CDBF3159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98B57DD-5810-4859-91E0-9D62EBEDD9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F8252017-BD1C-4ADA-BF10-D02ADA337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F2870B1-BEEB-4B05-B899-E40B8D5DB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DA826CAA-C7E5-4186-A348-50F5FD5F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0DD4E-BC48-42C4-A667-E4AF5C3DDD8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98108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58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7CCF25-8398-4FEB-A425-464D1542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E06E283-69A1-46CF-AD9E-E5BC393B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8DC3566-FBEE-442F-BF85-220DC83AE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43C9CE57-53A4-4D59-875C-787C308BC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ABB466-0043-45BC-8191-FF6F6A3345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3403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C6EB4CE-DAE0-467C-BDDE-B87035EE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BD92539B-65E1-49DF-90FC-940216BD7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AE2DDBA-B69A-4A40-A823-6E2B183E3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4EEE7-6CD7-4A66-9C04-D25770B564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37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0DB128-7496-4587-9EB1-303297040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47D130-9E95-4855-93D7-FA02D7697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27D0A2E-1F00-463B-BFD8-B298FB2C67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CAB68D-BE13-4724-90AC-53C01B88E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6652C88-75BA-41AF-B558-58FFA4763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D887141-0474-49C5-9C7C-307C9914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05F7F-F76F-4B77-80F6-2DBB948C979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0106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8DB1BB-7117-4AFC-A3ED-B7050E297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EEEF1AD-2973-4AB0-88B9-BDB9EE785C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BE44CC8D-DD8E-46CD-85BD-224571C28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461A3D1-7ED2-41EE-BA02-F9C3169D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B2E616F-694F-4075-8F35-C6A52C31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F84C7A8-C0BA-411C-91B8-0DD6A731B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F4220-3D21-446F-8AB4-E4B398AC04B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364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3" name="Object 39">
            <a:extLst>
              <a:ext uri="{FF2B5EF4-FFF2-40B4-BE49-F238E27FC236}">
                <a16:creationId xmlns:a16="http://schemas.microsoft.com/office/drawing/2014/main" id="{FE8A124D-17B1-405D-A5FD-D4C0143B36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9142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16" imgW="9142857" imgH="1447619" progId="Photoshop.Image.6">
                  <p:embed/>
                </p:oleObj>
              </mc:Choice>
              <mc:Fallback>
                <p:oleObj name="Image" r:id="rId16" imgW="9142857" imgH="1447619" progId="Photoshop.Image.6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1428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4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4" name="Freeform 40">
            <a:extLst>
              <a:ext uri="{FF2B5EF4-FFF2-40B4-BE49-F238E27FC236}">
                <a16:creationId xmlns:a16="http://schemas.microsoft.com/office/drawing/2014/main" id="{135B9C31-2723-4966-96E4-D35E28B2E62E}"/>
              </a:ext>
            </a:extLst>
          </p:cNvPr>
          <p:cNvSpPr>
            <a:spLocks/>
          </p:cNvSpPr>
          <p:nvPr/>
        </p:nvSpPr>
        <p:spPr bwMode="gray">
          <a:xfrm>
            <a:off x="0" y="5167313"/>
            <a:ext cx="9158288" cy="1701800"/>
          </a:xfrm>
          <a:custGeom>
            <a:avLst/>
            <a:gdLst>
              <a:gd name="T0" fmla="*/ 6 w 5769"/>
              <a:gd name="T1" fmla="*/ 1072 h 1072"/>
              <a:gd name="T2" fmla="*/ 0 w 5769"/>
              <a:gd name="T3" fmla="*/ 356 h 1072"/>
              <a:gd name="T4" fmla="*/ 1975 w 5769"/>
              <a:gd name="T5" fmla="*/ 914 h 1072"/>
              <a:gd name="T6" fmla="*/ 5769 w 5769"/>
              <a:gd name="T7" fmla="*/ 0 h 1072"/>
              <a:gd name="T8" fmla="*/ 5766 w 5769"/>
              <a:gd name="T9" fmla="*/ 1072 h 1072"/>
              <a:gd name="T10" fmla="*/ 6 w 5769"/>
              <a:gd name="T11" fmla="*/ 1072 h 1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9" h="1072">
                <a:moveTo>
                  <a:pt x="6" y="1072"/>
                </a:moveTo>
                <a:lnTo>
                  <a:pt x="0" y="356"/>
                </a:lnTo>
                <a:cubicBezTo>
                  <a:pt x="229" y="494"/>
                  <a:pt x="667" y="923"/>
                  <a:pt x="1975" y="914"/>
                </a:cubicBezTo>
                <a:cubicBezTo>
                  <a:pt x="3283" y="905"/>
                  <a:pt x="4891" y="539"/>
                  <a:pt x="5769" y="0"/>
                </a:cubicBezTo>
                <a:lnTo>
                  <a:pt x="5766" y="1072"/>
                </a:lnTo>
                <a:lnTo>
                  <a:pt x="6" y="1072"/>
                </a:lnTo>
                <a:close/>
              </a:path>
            </a:pathLst>
          </a:custGeom>
          <a:solidFill>
            <a:schemeClr val="accent2">
              <a:alpha val="22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65" name="Freeform 41">
            <a:extLst>
              <a:ext uri="{FF2B5EF4-FFF2-40B4-BE49-F238E27FC236}">
                <a16:creationId xmlns:a16="http://schemas.microsoft.com/office/drawing/2014/main" id="{9B1F7991-5293-4326-8D46-7F5D4B0DFFB8}"/>
              </a:ext>
            </a:extLst>
          </p:cNvPr>
          <p:cNvSpPr>
            <a:spLocks/>
          </p:cNvSpPr>
          <p:nvPr/>
        </p:nvSpPr>
        <p:spPr bwMode="gray">
          <a:xfrm>
            <a:off x="0" y="5673725"/>
            <a:ext cx="9153525" cy="1198563"/>
          </a:xfrm>
          <a:custGeom>
            <a:avLst/>
            <a:gdLst>
              <a:gd name="T0" fmla="*/ 0 w 5766"/>
              <a:gd name="T1" fmla="*/ 755 h 755"/>
              <a:gd name="T2" fmla="*/ 0 w 5766"/>
              <a:gd name="T3" fmla="*/ 415 h 755"/>
              <a:gd name="T4" fmla="*/ 1988 w 5766"/>
              <a:gd name="T5" fmla="*/ 631 h 755"/>
              <a:gd name="T6" fmla="*/ 5766 w 5766"/>
              <a:gd name="T7" fmla="*/ 0 h 755"/>
              <a:gd name="T8" fmla="*/ 5760 w 5766"/>
              <a:gd name="T9" fmla="*/ 755 h 755"/>
              <a:gd name="T10" fmla="*/ 0 w 5766"/>
              <a:gd name="T11" fmla="*/ 75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6" h="755">
                <a:moveTo>
                  <a:pt x="0" y="755"/>
                </a:moveTo>
                <a:lnTo>
                  <a:pt x="0" y="415"/>
                </a:lnTo>
                <a:cubicBezTo>
                  <a:pt x="211" y="445"/>
                  <a:pt x="1067" y="638"/>
                  <a:pt x="1988" y="631"/>
                </a:cubicBezTo>
                <a:cubicBezTo>
                  <a:pt x="2909" y="624"/>
                  <a:pt x="4596" y="485"/>
                  <a:pt x="5766" y="0"/>
                </a:cubicBezTo>
                <a:lnTo>
                  <a:pt x="5760" y="755"/>
                </a:lnTo>
                <a:lnTo>
                  <a:pt x="0" y="755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549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C39D1D-E20F-417C-92D6-F2AAF9C31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90600"/>
            <a:ext cx="8229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7CD36C-0828-4401-867F-1482B07DD2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6063"/>
            <a:ext cx="2133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E01677D-66D3-44FB-B160-CEB2DABFA9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96063"/>
            <a:ext cx="2895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DC34C3D-77BF-45D3-A219-CD67C00A1E4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96063"/>
            <a:ext cx="21336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  <a:ea typeface="新細明體" panose="02020500000000000000" pitchFamily="18" charset="-120"/>
              </a:defRPr>
            </a:lvl1pPr>
          </a:lstStyle>
          <a:p>
            <a:fld id="{8E4546D5-DB9A-437A-B27B-2B6D29D16CAF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0CEA337C-D25C-47C5-B566-0A0186B682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152400"/>
            <a:ext cx="8001000" cy="5635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0FD496C1-3735-B2F8-51C5-6C539B1C0F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5243" y="6637339"/>
            <a:ext cx="30777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900" dirty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- </a:t>
            </a:r>
            <a:fld id="{C2A0ACEE-8F0A-404C-9454-2E34B2AC70C6}" type="slidenum">
              <a:rPr lang="en-US" altLang="zh-TW" sz="900" smtClean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altLang="zh-TW" sz="900" dirty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 -</a:t>
            </a:r>
          </a:p>
        </p:txBody>
      </p:sp>
      <p:sp>
        <p:nvSpPr>
          <p:cNvPr id="1027" name="Text Box 35">
            <a:extLst>
              <a:ext uri="{FF2B5EF4-FFF2-40B4-BE49-F238E27FC236}">
                <a16:creationId xmlns:a16="http://schemas.microsoft.com/office/drawing/2014/main" id="{AF35B410-FCE5-6B27-E62F-2259F4A9118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9329" y="6637339"/>
            <a:ext cx="268022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900" dirty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Copyright©202</a:t>
            </a:r>
            <a:r>
              <a:rPr lang="zh-TW" altLang="en-US" sz="900">
                <a:solidFill>
                  <a:srgbClr val="7F7F7F"/>
                </a:solidFill>
                <a:latin typeface="微軟正黑體" panose="020B0604030504040204" pitchFamily="34" charset="-120"/>
              </a:rPr>
              <a:t>5</a:t>
            </a:r>
            <a:r>
              <a:rPr lang="en-US" altLang="zh-TW" sz="900" dirty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 GIANTPLUS All Rights Reserved.</a:t>
            </a:r>
          </a:p>
        </p:txBody>
      </p:sp>
      <p:cxnSp>
        <p:nvCxnSpPr>
          <p:cNvPr id="1028" name="直線コネクタ 11">
            <a:extLst>
              <a:ext uri="{FF2B5EF4-FFF2-40B4-BE49-F238E27FC236}">
                <a16:creationId xmlns:a16="http://schemas.microsoft.com/office/drawing/2014/main" id="{0DC353A9-A216-A27B-6D26-47552ACB92E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8963"/>
            <a:ext cx="9144000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2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9" name="Picture 5">
            <a:extLst>
              <a:ext uri="{FF2B5EF4-FFF2-40B4-BE49-F238E27FC236}">
                <a16:creationId xmlns:a16="http://schemas.microsoft.com/office/drawing/2014/main" id="{A80A8365-8F05-6FA4-AA3C-D2459376F1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9" y="103188"/>
            <a:ext cx="2238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262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5pPr>
      <a:lvl6pPr marL="3429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6pPr>
      <a:lvl7pPr marL="685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7pPr>
      <a:lvl8pPr marL="10287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8pPr>
      <a:lvl9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圓角矩形 12">
            <a:extLst>
              <a:ext uri="{FF2B5EF4-FFF2-40B4-BE49-F238E27FC236}">
                <a16:creationId xmlns:a16="http://schemas.microsoft.com/office/drawing/2014/main" id="{A57099E7-7FF9-81E3-B40C-6CF519413C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6602413"/>
            <a:ext cx="1439863" cy="250825"/>
          </a:xfrm>
          <a:prstGeom prst="roundRect">
            <a:avLst>
              <a:gd name="adj" fmla="val 23116"/>
            </a:avLst>
          </a:prstGeom>
          <a:solidFill>
            <a:schemeClr val="bg1"/>
          </a:solidFill>
          <a:ln>
            <a:noFill/>
          </a:ln>
        </p:spPr>
        <p:txBody>
          <a:bodyPr tIns="27000" bIns="27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900" b="1">
                <a:solidFill>
                  <a:srgbClr val="C00000"/>
                </a:solidFill>
                <a:latin typeface="微軟正黑體" panose="020B0604030504040204" pitchFamily="34" charset="-120"/>
                <a:ea typeface="Microsoft YaHei" panose="020B0503020204020204" pitchFamily="34" charset="-122"/>
                <a:sym typeface="Microsoft YaHei" panose="020B0503020204020204" pitchFamily="34" charset="-122"/>
              </a:rPr>
              <a:t>CONFIDENTIAL</a:t>
            </a:r>
            <a:endParaRPr lang="zh-CN" altLang="en-US" sz="1350">
              <a:solidFill>
                <a:srgbClr val="C00000"/>
              </a:solidFill>
              <a:latin typeface="微軟正黑體" panose="020B0604030504040204" pitchFamily="34" charset="-120"/>
              <a:ea typeface="SimSun" panose="02010600030101010101" pitchFamily="2" charset="-122"/>
            </a:endParaRPr>
          </a:p>
        </p:txBody>
      </p:sp>
      <p:sp>
        <p:nvSpPr>
          <p:cNvPr id="1027" name="Rectangle 34">
            <a:extLst>
              <a:ext uri="{FF2B5EF4-FFF2-40B4-BE49-F238E27FC236}">
                <a16:creationId xmlns:a16="http://schemas.microsoft.com/office/drawing/2014/main" id="{3E1AD853-24EC-94A1-DD9E-3F7BE1D6CB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325243" y="6637339"/>
            <a:ext cx="307778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9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- </a:t>
            </a:r>
            <a:fld id="{1D911309-E0FA-4DF6-A69C-635CFABD7A69}" type="slidenum">
              <a:rPr lang="en-US" altLang="zh-TW" sz="900" smtClean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altLang="zh-TW" sz="9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 -</a:t>
            </a:r>
          </a:p>
        </p:txBody>
      </p:sp>
      <p:sp>
        <p:nvSpPr>
          <p:cNvPr id="1028" name="Text Box 35">
            <a:extLst>
              <a:ext uri="{FF2B5EF4-FFF2-40B4-BE49-F238E27FC236}">
                <a16:creationId xmlns:a16="http://schemas.microsoft.com/office/drawing/2014/main" id="{636DE17D-7358-624C-E6AF-62B3F94682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419329" y="6637339"/>
            <a:ext cx="2680222" cy="13849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9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Copyright©202</a:t>
            </a:r>
            <a:r>
              <a:rPr lang="zh-TW" altLang="en-US" sz="900">
                <a:solidFill>
                  <a:srgbClr val="7F7F7F"/>
                </a:solidFill>
                <a:latin typeface="微軟正黑體" panose="020B0604030504040204" pitchFamily="34" charset="-120"/>
              </a:rPr>
              <a:t>5</a:t>
            </a:r>
            <a:r>
              <a:rPr lang="en-US" altLang="zh-TW" sz="9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 GIANTPLUS All Rights Reserved.</a:t>
            </a:r>
          </a:p>
        </p:txBody>
      </p:sp>
      <p:cxnSp>
        <p:nvCxnSpPr>
          <p:cNvPr id="1029" name="直線コネクタ 11">
            <a:extLst>
              <a:ext uri="{FF2B5EF4-FFF2-40B4-BE49-F238E27FC236}">
                <a16:creationId xmlns:a16="http://schemas.microsoft.com/office/drawing/2014/main" id="{D7F092EE-CE42-CE1A-1269-E1D3FB172B28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8963"/>
            <a:ext cx="9144000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20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E35FB0A6-6F3C-6A1F-E2AF-E450F8B30D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9" y="103188"/>
            <a:ext cx="2238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59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Meiryo" panose="020B0604030504040204" pitchFamily="34" charset="-128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5pPr>
      <a:lvl6pPr marL="3429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6pPr>
      <a:lvl7pPr marL="685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7pPr>
      <a:lvl8pPr marL="10287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8pPr>
      <a:lvl9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Meiryo" panose="020B0604030504040204" pitchFamily="34" charset="-128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Meiryo" panose="020B0604030504040204" pitchFamily="34" charset="-128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eiryo" panose="020B0604030504040204" pitchFamily="34" charset="-128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eiryo" panose="020B0604030504040204" pitchFamily="34" charset="-128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eiryo" panose="020B0604030504040204" pitchFamily="34" charset="-128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圓角矩形 12">
            <a:extLst>
              <a:ext uri="{FF2B5EF4-FFF2-40B4-BE49-F238E27FC236}">
                <a16:creationId xmlns:a16="http://schemas.microsoft.com/office/drawing/2014/main" id="{DEA8CF9D-A296-FCEE-1D64-96DB3D775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02413"/>
            <a:ext cx="1439863" cy="250825"/>
          </a:xfrm>
          <a:prstGeom prst="roundRect">
            <a:avLst>
              <a:gd name="adj" fmla="val 23116"/>
            </a:avLst>
          </a:prstGeom>
          <a:solidFill>
            <a:schemeClr val="bg1"/>
          </a:solidFill>
          <a:ln>
            <a:noFill/>
          </a:ln>
        </p:spPr>
        <p:txBody>
          <a:bodyPr tIns="36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200" b="1">
                <a:solidFill>
                  <a:srgbClr val="C00000"/>
                </a:solidFill>
                <a:latin typeface="微軟正黑體" panose="020B0604030504040204" pitchFamily="34" charset="-120"/>
                <a:ea typeface="Microsoft YaHei" panose="020B0503020204020204" pitchFamily="34" charset="-122"/>
                <a:sym typeface="Microsoft YaHei" panose="020B0503020204020204" pitchFamily="34" charset="-122"/>
              </a:rPr>
              <a:t>CONFIDENTIAL</a:t>
            </a:r>
            <a:endParaRPr lang="zh-CN" altLang="en-US">
              <a:solidFill>
                <a:srgbClr val="C00000"/>
              </a:solidFill>
              <a:latin typeface="微軟正黑體" panose="020B0604030504040204" pitchFamily="34" charset="-120"/>
              <a:ea typeface="SimSun" panose="02010600030101010101" pitchFamily="2" charset="-122"/>
            </a:endParaRPr>
          </a:p>
        </p:txBody>
      </p:sp>
      <p:sp>
        <p:nvSpPr>
          <p:cNvPr id="1027" name="Rectangle 34">
            <a:extLst>
              <a:ext uri="{FF2B5EF4-FFF2-40B4-BE49-F238E27FC236}">
                <a16:creationId xmlns:a16="http://schemas.microsoft.com/office/drawing/2014/main" id="{368EEE63-A6BC-8B18-2BF1-6C1D6CC4E8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4813" y="6637338"/>
            <a:ext cx="528637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12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- </a:t>
            </a:r>
            <a:fld id="{A2C6F006-38EC-4276-9886-7C4E1434456E}" type="slidenum">
              <a:rPr lang="en-US" altLang="zh-TW" sz="1200" smtClean="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pPr algn="ctr" eaLnBrk="1" hangingPunct="1">
                <a:buFont typeface="Arial" panose="020B0604020202020204" pitchFamily="34" charset="0"/>
                <a:buNone/>
                <a:defRPr/>
              </a:pPr>
              <a:t>‹#›</a:t>
            </a:fld>
            <a:r>
              <a:rPr lang="en-US" altLang="zh-TW" sz="12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 -</a:t>
            </a:r>
          </a:p>
        </p:txBody>
      </p:sp>
      <p:sp>
        <p:nvSpPr>
          <p:cNvPr id="1028" name="Text Box 35">
            <a:extLst>
              <a:ext uri="{FF2B5EF4-FFF2-40B4-BE49-F238E27FC236}">
                <a16:creationId xmlns:a16="http://schemas.microsoft.com/office/drawing/2014/main" id="{5C30276A-352C-2B5B-656A-17B56BB4AD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59425" y="6637338"/>
            <a:ext cx="3540125" cy="182562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  <a:defRPr/>
            </a:pPr>
            <a:r>
              <a:rPr lang="en-US" altLang="zh-TW" sz="12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Copyright©202</a:t>
            </a:r>
            <a:r>
              <a:rPr lang="zh-TW" altLang="en-US" sz="1200">
                <a:solidFill>
                  <a:srgbClr val="7F7F7F"/>
                </a:solidFill>
                <a:latin typeface="微軟正黑體" panose="020B0604030504040204" pitchFamily="34" charset="-120"/>
              </a:rPr>
              <a:t>5</a:t>
            </a:r>
            <a:r>
              <a:rPr lang="en-US" altLang="zh-TW" sz="1200">
                <a:solidFill>
                  <a:srgbClr val="7F7F7F"/>
                </a:solidFill>
                <a:latin typeface="微軟正黑體" panose="020B0604030504040204" pitchFamily="34" charset="-120"/>
                <a:ea typeface="Meiryo" panose="020B0604030504040204" pitchFamily="34" charset="-128"/>
              </a:rPr>
              <a:t> GIANTPLUS All Rights Reserved.</a:t>
            </a:r>
          </a:p>
        </p:txBody>
      </p:sp>
      <p:cxnSp>
        <p:nvCxnSpPr>
          <p:cNvPr id="1029" name="直線コネクタ 11">
            <a:extLst>
              <a:ext uri="{FF2B5EF4-FFF2-40B4-BE49-F238E27FC236}">
                <a16:creationId xmlns:a16="http://schemas.microsoft.com/office/drawing/2014/main" id="{310EFEEE-C73B-6F49-8D28-CC9406B7C822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0" y="588963"/>
            <a:ext cx="9144000" cy="0"/>
          </a:xfrm>
          <a:prstGeom prst="line">
            <a:avLst/>
          </a:prstGeom>
          <a:noFill/>
          <a:ln w="12700">
            <a:solidFill>
              <a:srgbClr val="7F7F7F"/>
            </a:solidFill>
            <a:round/>
            <a:headEnd/>
            <a:tailEnd/>
          </a:ln>
          <a:effectLst>
            <a:outerShdw dist="25400" dir="5400000" algn="ctr" rotWithShape="0">
              <a:srgbClr val="000000">
                <a:alpha val="20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AE07A484-7181-0D99-CCA5-DCDCBB7429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103188"/>
            <a:ext cx="223837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3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軟正黑體" panose="020B0604030504040204" pitchFamily="34" charset="-120"/>
          <a:ea typeface="Meiryo" panose="020B0604030504040204" pitchFamily="34" charset="-128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>
            <a:extLst>
              <a:ext uri="{FF2B5EF4-FFF2-40B4-BE49-F238E27FC236}">
                <a16:creationId xmlns:a16="http://schemas.microsoft.com/office/drawing/2014/main" id="{0575F170-3456-4F79-82A0-8E768A4874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3528" y="4785320"/>
            <a:ext cx="8568952" cy="784225"/>
          </a:xfrm>
        </p:spPr>
        <p:txBody>
          <a:bodyPr/>
          <a:lstStyle/>
          <a:p>
            <a:pPr>
              <a:defRPr/>
            </a:pPr>
            <a:r>
              <a:rPr lang="zh-TW" altLang="en-US" sz="4800" dirty="0">
                <a:latin typeface="+mn-lt"/>
                <a:ea typeface="Meiryo" panose="020B0604030504040204" pitchFamily="34" charset="-128"/>
              </a:rPr>
              <a:t>凌巨科技 </a:t>
            </a:r>
            <a:r>
              <a:rPr lang="en-US" altLang="zh-TW" sz="4800" dirty="0">
                <a:latin typeface="+mn-lt"/>
                <a:ea typeface="Meiryo" panose="020B0604030504040204" pitchFamily="34" charset="-128"/>
              </a:rPr>
              <a:t> 2025</a:t>
            </a:r>
            <a:r>
              <a:rPr lang="zh-TW" altLang="en-US" sz="4800" dirty="0">
                <a:latin typeface="+mn-lt"/>
                <a:ea typeface="Meiryo" panose="020B0604030504040204" pitchFamily="34" charset="-128"/>
              </a:rPr>
              <a:t>年第</a:t>
            </a:r>
            <a:r>
              <a:rPr lang="en-US" altLang="zh-TW" sz="4800" dirty="0">
                <a:latin typeface="+mn-lt"/>
                <a:ea typeface="Meiryo" panose="020B0604030504040204" pitchFamily="34" charset="-128"/>
              </a:rPr>
              <a:t>1</a:t>
            </a:r>
            <a:r>
              <a:rPr lang="zh-TW" altLang="en-US" sz="4800" dirty="0">
                <a:latin typeface="+mn-lt"/>
                <a:ea typeface="Meiryo" panose="020B0604030504040204" pitchFamily="34" charset="-128"/>
              </a:rPr>
              <a:t>次法說會</a:t>
            </a:r>
            <a:endParaRPr lang="en-US" altLang="ja-JP" sz="4800" dirty="0">
              <a:latin typeface="+mn-lt"/>
              <a:ea typeface="Meiryo" panose="020B0604030504040204" pitchFamily="34" charset="-128"/>
            </a:endParaRPr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5BDC655C-4D7F-4D19-8875-9C0B4EE1D2B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665040" y="5547320"/>
            <a:ext cx="5867400" cy="762000"/>
          </a:xfrm>
        </p:spPr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www.giantplus.com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C077A93-72A1-4FFB-A946-F9D6D7727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 責 聲 明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12FE48F1-9872-405F-B9D6-0302E7038D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584" y="1542256"/>
            <a:ext cx="7920880" cy="41910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凌巨科技股份有限公司對於現狀、期待與預測的內容是前瞻性的陳述，實際的結果可能因為已知或未知之風險、不確定性及其他之因素，而與前瞻性陳述所包含或暗示的內容有明顯出入。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這些前瞻性陳述並不是凌巨科技對未來履行的保證，因此不應依賴此前瞻性陳述。除非法律有所要求，否則凌巨科技不負責更新、更正任何前瞻性陳述，不論日後有發生新資訊、事件等。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77E55CF-38F4-4291-8C8B-DA96B310E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435120"/>
            <a:ext cx="1259011" cy="2759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616" name="Group 32">
            <a:extLst>
              <a:ext uri="{FF2B5EF4-FFF2-40B4-BE49-F238E27FC236}">
                <a16:creationId xmlns:a16="http://schemas.microsoft.com/office/drawing/2014/main" id="{D17DBC53-C422-440F-9276-4423A811300F}"/>
              </a:ext>
            </a:extLst>
          </p:cNvPr>
          <p:cNvGrpSpPr>
            <a:grpSpLocks/>
          </p:cNvGrpSpPr>
          <p:nvPr/>
        </p:nvGrpSpPr>
        <p:grpSpPr bwMode="auto">
          <a:xfrm>
            <a:off x="1763688" y="1915070"/>
            <a:ext cx="5410200" cy="665162"/>
            <a:chOff x="1152" y="1275"/>
            <a:chExt cx="3408" cy="419"/>
          </a:xfrm>
        </p:grpSpPr>
        <p:grpSp>
          <p:nvGrpSpPr>
            <p:cNvPr id="67587" name="Group 3">
              <a:extLst>
                <a:ext uri="{FF2B5EF4-FFF2-40B4-BE49-F238E27FC236}">
                  <a16:creationId xmlns:a16="http://schemas.microsoft.com/office/drawing/2014/main" id="{78F23FAD-6117-42D8-85EC-72571BABF7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275"/>
              <a:ext cx="480" cy="419"/>
              <a:chOff x="1110" y="2656"/>
              <a:chExt cx="1549" cy="1351"/>
            </a:xfrm>
          </p:grpSpPr>
          <p:sp>
            <p:nvSpPr>
              <p:cNvPr id="67588" name="AutoShape 4">
                <a:extLst>
                  <a:ext uri="{FF2B5EF4-FFF2-40B4-BE49-F238E27FC236}">
                    <a16:creationId xmlns:a16="http://schemas.microsoft.com/office/drawing/2014/main" id="{CA0BD787-8574-4A25-A09D-0593A4FAD88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589" name="AutoShape 5">
                <a:extLst>
                  <a:ext uri="{FF2B5EF4-FFF2-40B4-BE49-F238E27FC236}">
                    <a16:creationId xmlns:a16="http://schemas.microsoft.com/office/drawing/2014/main" id="{0F735446-274C-4988-8E8F-6A44D10C44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590" name="AutoShape 6">
                <a:extLst>
                  <a:ext uri="{FF2B5EF4-FFF2-40B4-BE49-F238E27FC236}">
                    <a16:creationId xmlns:a16="http://schemas.microsoft.com/office/drawing/2014/main" id="{8BA2FD92-F3EC-4FAD-95FF-B4957F88CBCC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7595" name="Line 11">
              <a:extLst>
                <a:ext uri="{FF2B5EF4-FFF2-40B4-BE49-F238E27FC236}">
                  <a16:creationId xmlns:a16="http://schemas.microsoft.com/office/drawing/2014/main" id="{61745762-6171-48CC-848D-D0EE36782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1659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596" name="Text Box 12">
              <a:extLst>
                <a:ext uri="{FF2B5EF4-FFF2-40B4-BE49-F238E27FC236}">
                  <a16:creationId xmlns:a16="http://schemas.microsoft.com/office/drawing/2014/main" id="{E4C355AB-095C-4229-A3F7-0DA24BE6A8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323"/>
              <a:ext cx="12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財務報表摘要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597" name="Text Box 13">
              <a:extLst>
                <a:ext uri="{FF2B5EF4-FFF2-40B4-BE49-F238E27FC236}">
                  <a16:creationId xmlns:a16="http://schemas.microsoft.com/office/drawing/2014/main" id="{1EE5CA52-FE15-46BC-BFE1-19DF8557844F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337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chemeClr val="bg1"/>
                  </a:solidFill>
                  <a:ea typeface="新細明體" panose="02020500000000000000" pitchFamily="18" charset="-120"/>
                </a:rPr>
                <a:t>1</a:t>
              </a:r>
            </a:p>
          </p:txBody>
        </p:sp>
      </p:grpSp>
      <p:grpSp>
        <p:nvGrpSpPr>
          <p:cNvPr id="67617" name="Group 33">
            <a:extLst>
              <a:ext uri="{FF2B5EF4-FFF2-40B4-BE49-F238E27FC236}">
                <a16:creationId xmlns:a16="http://schemas.microsoft.com/office/drawing/2014/main" id="{48B2EA7D-6EE8-428D-9FE6-306F8E512565}"/>
              </a:ext>
            </a:extLst>
          </p:cNvPr>
          <p:cNvGrpSpPr>
            <a:grpSpLocks/>
          </p:cNvGrpSpPr>
          <p:nvPr/>
        </p:nvGrpSpPr>
        <p:grpSpPr bwMode="auto">
          <a:xfrm>
            <a:off x="1763688" y="2829470"/>
            <a:ext cx="5410200" cy="665162"/>
            <a:chOff x="1152" y="1851"/>
            <a:chExt cx="3408" cy="419"/>
          </a:xfrm>
        </p:grpSpPr>
        <p:grpSp>
          <p:nvGrpSpPr>
            <p:cNvPr id="67591" name="Group 7">
              <a:extLst>
                <a:ext uri="{FF2B5EF4-FFF2-40B4-BE49-F238E27FC236}">
                  <a16:creationId xmlns:a16="http://schemas.microsoft.com/office/drawing/2014/main" id="{88D7BFCC-B359-4F26-B7A7-B9C07A217F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851"/>
              <a:ext cx="480" cy="419"/>
              <a:chOff x="3174" y="2656"/>
              <a:chExt cx="1549" cy="1351"/>
            </a:xfrm>
          </p:grpSpPr>
          <p:sp>
            <p:nvSpPr>
              <p:cNvPr id="67592" name="AutoShape 8">
                <a:extLst>
                  <a:ext uri="{FF2B5EF4-FFF2-40B4-BE49-F238E27FC236}">
                    <a16:creationId xmlns:a16="http://schemas.microsoft.com/office/drawing/2014/main" id="{87A42398-4EA2-4A92-AE42-FED5CDE309FB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593" name="AutoShape 9">
                <a:extLst>
                  <a:ext uri="{FF2B5EF4-FFF2-40B4-BE49-F238E27FC236}">
                    <a16:creationId xmlns:a16="http://schemas.microsoft.com/office/drawing/2014/main" id="{A9676C41-740B-408A-9B92-553CBEB13218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67594" name="AutoShape 10">
                <a:extLst>
                  <a:ext uri="{FF2B5EF4-FFF2-40B4-BE49-F238E27FC236}">
                    <a16:creationId xmlns:a16="http://schemas.microsoft.com/office/drawing/2014/main" id="{A41DBB47-9607-4ADB-A24C-E9FFBCA8334E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67598" name="Line 14">
              <a:extLst>
                <a:ext uri="{FF2B5EF4-FFF2-40B4-BE49-F238E27FC236}">
                  <a16:creationId xmlns:a16="http://schemas.microsoft.com/office/drawing/2014/main" id="{E6D5F36C-CBDC-4DD4-9CFE-0C974C76D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6" y="2235"/>
              <a:ext cx="302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67599" name="Text Box 15">
              <a:extLst>
                <a:ext uri="{FF2B5EF4-FFF2-40B4-BE49-F238E27FC236}">
                  <a16:creationId xmlns:a16="http://schemas.microsoft.com/office/drawing/2014/main" id="{340BE578-A614-456E-8AA8-D9A85D0E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" y="1899"/>
              <a:ext cx="12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公司營運說明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7600" name="Text Box 16">
              <a:extLst>
                <a:ext uri="{FF2B5EF4-FFF2-40B4-BE49-F238E27FC236}">
                  <a16:creationId xmlns:a16="http://schemas.microsoft.com/office/drawing/2014/main" id="{52284F91-B933-4B86-BBCA-0B79DDB35BD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76" y="1913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zh-TW" sz="2400" b="1">
                  <a:solidFill>
                    <a:schemeClr val="bg1"/>
                  </a:solidFill>
                  <a:ea typeface="新細明體" panose="02020500000000000000" pitchFamily="18" charset="-120"/>
                </a:rPr>
                <a:t>2</a:t>
              </a:r>
            </a:p>
          </p:txBody>
        </p:sp>
      </p:grpSp>
      <p:sp>
        <p:nvSpPr>
          <p:cNvPr id="67615" name="Text Box 31">
            <a:extLst>
              <a:ext uri="{FF2B5EF4-FFF2-40B4-BE49-F238E27FC236}">
                <a16:creationId xmlns:a16="http://schemas.microsoft.com/office/drawing/2014/main" id="{40DFA83C-B4C5-4712-B2D6-7F72F6A78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TW" altLang="zh-TW"/>
          </a:p>
        </p:txBody>
      </p:sp>
      <p:pic>
        <p:nvPicPr>
          <p:cNvPr id="48" name="圖片 47">
            <a:extLst>
              <a:ext uri="{FF2B5EF4-FFF2-40B4-BE49-F238E27FC236}">
                <a16:creationId xmlns:a16="http://schemas.microsoft.com/office/drawing/2014/main" id="{4A3385F9-1E44-4D61-A002-EA3ECD53B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435120"/>
            <a:ext cx="1259011" cy="2759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E351A8-CC81-4458-A3F1-025D03139DB2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" y="152400"/>
            <a:ext cx="8001000" cy="563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合併簡易損益表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4F418A4B-E16A-423B-A10A-0D9CEB93A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435120"/>
            <a:ext cx="1259011" cy="275948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8E2BDDC-7415-3F80-AFCA-D902ED765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945681"/>
              </p:ext>
            </p:extLst>
          </p:nvPr>
        </p:nvGraphicFramePr>
        <p:xfrm>
          <a:off x="457200" y="1033535"/>
          <a:ext cx="8229600" cy="5084013"/>
        </p:xfrm>
        <a:graphic>
          <a:graphicData uri="http://schemas.openxmlformats.org/drawingml/2006/table">
            <a:tbl>
              <a:tblPr/>
              <a:tblGrid>
                <a:gridCol w="1857173">
                  <a:extLst>
                    <a:ext uri="{9D8B030D-6E8A-4147-A177-3AD203B41FA5}">
                      <a16:colId xmlns:a16="http://schemas.microsoft.com/office/drawing/2014/main" val="2071108562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994233503"/>
                    </a:ext>
                  </a:extLst>
                </a:gridCol>
                <a:gridCol w="557152">
                  <a:extLst>
                    <a:ext uri="{9D8B030D-6E8A-4147-A177-3AD203B41FA5}">
                      <a16:colId xmlns:a16="http://schemas.microsoft.com/office/drawing/2014/main" val="3235679891"/>
                    </a:ext>
                  </a:extLst>
                </a:gridCol>
                <a:gridCol w="92859">
                  <a:extLst>
                    <a:ext uri="{9D8B030D-6E8A-4147-A177-3AD203B41FA5}">
                      <a16:colId xmlns:a16="http://schemas.microsoft.com/office/drawing/2014/main" val="2982869565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826786592"/>
                    </a:ext>
                  </a:extLst>
                </a:gridCol>
                <a:gridCol w="557152">
                  <a:extLst>
                    <a:ext uri="{9D8B030D-6E8A-4147-A177-3AD203B41FA5}">
                      <a16:colId xmlns:a16="http://schemas.microsoft.com/office/drawing/2014/main" val="4095298044"/>
                    </a:ext>
                  </a:extLst>
                </a:gridCol>
                <a:gridCol w="92859">
                  <a:extLst>
                    <a:ext uri="{9D8B030D-6E8A-4147-A177-3AD203B41FA5}">
                      <a16:colId xmlns:a16="http://schemas.microsoft.com/office/drawing/2014/main" val="695393920"/>
                    </a:ext>
                  </a:extLst>
                </a:gridCol>
                <a:gridCol w="557152">
                  <a:extLst>
                    <a:ext uri="{9D8B030D-6E8A-4147-A177-3AD203B41FA5}">
                      <a16:colId xmlns:a16="http://schemas.microsoft.com/office/drawing/2014/main" val="3637342128"/>
                    </a:ext>
                  </a:extLst>
                </a:gridCol>
                <a:gridCol w="92859">
                  <a:extLst>
                    <a:ext uri="{9D8B030D-6E8A-4147-A177-3AD203B41FA5}">
                      <a16:colId xmlns:a16="http://schemas.microsoft.com/office/drawing/2014/main" val="2635650480"/>
                    </a:ext>
                  </a:extLst>
                </a:gridCol>
                <a:gridCol w="1288414">
                  <a:extLst>
                    <a:ext uri="{9D8B030D-6E8A-4147-A177-3AD203B41FA5}">
                      <a16:colId xmlns:a16="http://schemas.microsoft.com/office/drawing/2014/main" val="1926638720"/>
                    </a:ext>
                  </a:extLst>
                </a:gridCol>
                <a:gridCol w="557152">
                  <a:extLst>
                    <a:ext uri="{9D8B030D-6E8A-4147-A177-3AD203B41FA5}">
                      <a16:colId xmlns:a16="http://schemas.microsoft.com/office/drawing/2014/main" val="3365647933"/>
                    </a:ext>
                  </a:extLst>
                </a:gridCol>
              </a:tblGrid>
              <a:tr h="365631">
                <a:tc rowSpan="2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1500" b="0" i="0" u="sng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單位：新臺幣千元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2025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2025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FFFFFF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QoQ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2057C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2024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073978"/>
                  </a:ext>
                </a:extLst>
              </a:tr>
              <a:tr h="3656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第三季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第二季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第三季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8360540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銷貨收入淨額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2,188,731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2,231,147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2,461,343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1820470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營業成本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2,107,414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96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2,103,541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94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2,289,890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93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2056667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營業毛利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81,317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127,606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(36)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171,453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0833798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營業費用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167,329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170,488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164,593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675764"/>
                  </a:ext>
                </a:extLst>
              </a:tr>
              <a:tr h="591974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預期信用減損損失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利益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1,920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5,584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(66)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             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-  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2984738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營業淨利</a:t>
                      </a: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損</a:t>
                      </a: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(87,932)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(4)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(48,466)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(81)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6,860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290214"/>
                  </a:ext>
                </a:extLst>
              </a:tr>
              <a:tr h="591974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外幣兌換利益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損失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61,656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(282,195)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(13)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-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(38,658)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791636"/>
                  </a:ext>
                </a:extLst>
              </a:tr>
              <a:tr h="33661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非營業收入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支出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 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33,924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50,490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(33)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49,716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8091278"/>
                  </a:ext>
                </a:extLst>
              </a:tr>
              <a:tr h="33661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稅前淨利</a:t>
                      </a: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損</a:t>
                      </a: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7,648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500" b="1" i="0" u="none" strike="noStrike">
                          <a:solidFill>
                            <a:srgbClr val="FF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(280,171)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(13)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3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-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17,918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680408"/>
                  </a:ext>
                </a:extLst>
              </a:tr>
              <a:tr h="330809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稅後淨利 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491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(295,669)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(13)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300" b="1" i="0" u="none" strike="noStrike">
                          <a:solidFill>
                            <a:srgbClr val="FF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600" b="0" i="0" u="none" strike="noStrike">
                          <a:solidFill>
                            <a:srgbClr val="000000"/>
                          </a:solidFill>
                          <a:effectLst/>
                          <a:latin typeface="細明體" panose="02020509000000000000" pitchFamily="49" charset="-120"/>
                          <a:ea typeface="細明體" panose="02020509000000000000" pitchFamily="49" charset="-120"/>
                        </a:rPr>
                        <a:t>-</a:t>
                      </a:r>
                    </a:p>
                  </a:txBody>
                  <a:tcPr marL="5804" marR="5804" marT="5804" marB="0" anchor="ctr">
                    <a:lnL w="190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10,937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2477227"/>
                  </a:ext>
                </a:extLst>
              </a:tr>
              <a:tr h="510723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每股盈餘</a:t>
                      </a: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新臺幣元</a:t>
                      </a: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</a:p>
                  </a:txBody>
                  <a:tcPr marL="5804" marR="5804" marT="58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0.01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300" b="1" i="0" u="none" strike="noStrike">
                          <a:solidFill>
                            <a:srgbClr val="FF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(0.67)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300" b="1" i="0" u="none" strike="noStrike">
                          <a:solidFill>
                            <a:srgbClr val="FF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zh-TW" alt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6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0.02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zh-TW" altLang="en-US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</a:txBody>
                  <a:tcPr marL="5804" marR="5804" marT="58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809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83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F5362BB7-937A-4ADF-9CCA-4F10F9FFE39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116055"/>
            <a:ext cx="8001000" cy="563563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合併簡易資產負債表</a:t>
            </a:r>
            <a:endParaRPr lang="en-US" altLang="zh-TW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32D2A12-568D-42D1-8F3C-5008861EE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344" y="6435120"/>
            <a:ext cx="1259011" cy="275948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691EC03-C2F5-FC92-E5F5-B4533CC54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034365"/>
              </p:ext>
            </p:extLst>
          </p:nvPr>
        </p:nvGraphicFramePr>
        <p:xfrm>
          <a:off x="285299" y="1052736"/>
          <a:ext cx="8642055" cy="3960439"/>
        </p:xfrm>
        <a:graphic>
          <a:graphicData uri="http://schemas.openxmlformats.org/drawingml/2006/table">
            <a:tbl>
              <a:tblPr/>
              <a:tblGrid>
                <a:gridCol w="2107595">
                  <a:extLst>
                    <a:ext uri="{9D8B030D-6E8A-4147-A177-3AD203B41FA5}">
                      <a16:colId xmlns:a16="http://schemas.microsoft.com/office/drawing/2014/main" val="3715897139"/>
                    </a:ext>
                  </a:extLst>
                </a:gridCol>
                <a:gridCol w="1425726">
                  <a:extLst>
                    <a:ext uri="{9D8B030D-6E8A-4147-A177-3AD203B41FA5}">
                      <a16:colId xmlns:a16="http://schemas.microsoft.com/office/drawing/2014/main" val="3693936067"/>
                    </a:ext>
                  </a:extLst>
                </a:gridCol>
                <a:gridCol w="92982">
                  <a:extLst>
                    <a:ext uri="{9D8B030D-6E8A-4147-A177-3AD203B41FA5}">
                      <a16:colId xmlns:a16="http://schemas.microsoft.com/office/drawing/2014/main" val="2112480389"/>
                    </a:ext>
                  </a:extLst>
                </a:gridCol>
                <a:gridCol w="1425726">
                  <a:extLst>
                    <a:ext uri="{9D8B030D-6E8A-4147-A177-3AD203B41FA5}">
                      <a16:colId xmlns:a16="http://schemas.microsoft.com/office/drawing/2014/main" val="253008453"/>
                    </a:ext>
                  </a:extLst>
                </a:gridCol>
                <a:gridCol w="92982">
                  <a:extLst>
                    <a:ext uri="{9D8B030D-6E8A-4147-A177-3AD203B41FA5}">
                      <a16:colId xmlns:a16="http://schemas.microsoft.com/office/drawing/2014/main" val="2513412181"/>
                    </a:ext>
                  </a:extLst>
                </a:gridCol>
                <a:gridCol w="588887">
                  <a:extLst>
                    <a:ext uri="{9D8B030D-6E8A-4147-A177-3AD203B41FA5}">
                      <a16:colId xmlns:a16="http://schemas.microsoft.com/office/drawing/2014/main" val="3513131625"/>
                    </a:ext>
                  </a:extLst>
                </a:gridCol>
                <a:gridCol w="118530">
                  <a:extLst>
                    <a:ext uri="{9D8B030D-6E8A-4147-A177-3AD203B41FA5}">
                      <a16:colId xmlns:a16="http://schemas.microsoft.com/office/drawing/2014/main" val="4019354250"/>
                    </a:ext>
                  </a:extLst>
                </a:gridCol>
                <a:gridCol w="1783916">
                  <a:extLst>
                    <a:ext uri="{9D8B030D-6E8A-4147-A177-3AD203B41FA5}">
                      <a16:colId xmlns:a16="http://schemas.microsoft.com/office/drawing/2014/main" val="3194682976"/>
                    </a:ext>
                  </a:extLst>
                </a:gridCol>
                <a:gridCol w="81087">
                  <a:extLst>
                    <a:ext uri="{9D8B030D-6E8A-4147-A177-3AD203B41FA5}">
                      <a16:colId xmlns:a16="http://schemas.microsoft.com/office/drawing/2014/main" val="2959578056"/>
                    </a:ext>
                  </a:extLst>
                </a:gridCol>
                <a:gridCol w="924624">
                  <a:extLst>
                    <a:ext uri="{9D8B030D-6E8A-4147-A177-3AD203B41FA5}">
                      <a16:colId xmlns:a16="http://schemas.microsoft.com/office/drawing/2014/main" val="2889126178"/>
                    </a:ext>
                  </a:extLst>
                </a:gridCol>
              </a:tblGrid>
              <a:tr h="386574">
                <a:tc rowSpan="2"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1500" b="0" i="0" u="sng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單位：新臺幣千元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2025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2025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QoQ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FFFFFF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2024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3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YoY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143120"/>
                  </a:ext>
                </a:extLst>
              </a:tr>
              <a:tr h="38657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30</a:t>
                      </a:r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6</a:t>
                      </a:r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30</a:t>
                      </a:r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500" b="1" i="0" u="none" strike="noStrike">
                        <a:solidFill>
                          <a:srgbClr val="FFFFFF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9</a:t>
                      </a:r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月</a:t>
                      </a:r>
                      <a:r>
                        <a:rPr lang="en-US" altLang="zh-TW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30</a:t>
                      </a:r>
                      <a:r>
                        <a:rPr lang="zh-TW" alt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日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008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77895"/>
                  </a:ext>
                </a:extLst>
              </a:tr>
              <a:tr h="4272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現金及約當現金</a:t>
                      </a:r>
                    </a:p>
                  </a:txBody>
                  <a:tcPr marL="5344" marR="5344" marT="5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1,665,563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2,127,534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(22)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2,279,184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1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(27)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8688458"/>
                  </a:ext>
                </a:extLst>
              </a:tr>
              <a:tr h="664387"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zh-TW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一年</a:t>
                      </a:r>
                      <a:r>
                        <a:rPr lang="zh-TW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eiryo" panose="020B0604030504040204" pitchFamily="34" charset="-128"/>
                        </a:rPr>
                        <a:t>內</a:t>
                      </a:r>
                      <a:r>
                        <a:rPr lang="zh-TW" altLang="en-U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到期長期借款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233,468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274,301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(15)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274,301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(15)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724968"/>
                  </a:ext>
                </a:extLst>
              </a:tr>
              <a:tr h="4272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7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長期借款</a:t>
                      </a:r>
                    </a:p>
                  </a:txBody>
                  <a:tcPr marL="5344" marR="5344" marT="5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83,226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110,968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(25)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FF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316,694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(74)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318026"/>
                  </a:ext>
                </a:extLst>
              </a:tr>
              <a:tr h="4272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負債總計</a:t>
                      </a:r>
                    </a:p>
                  </a:txBody>
                  <a:tcPr marL="5344" marR="5344" marT="5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3,001,334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3,009,331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(0)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FF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3,466,829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(13)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575321"/>
                  </a:ext>
                </a:extLst>
              </a:tr>
              <a:tr h="4272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權益總計</a:t>
                      </a:r>
                    </a:p>
                  </a:txBody>
                  <a:tcPr marL="5344" marR="5344" marT="5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7,688,453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7,657,460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7,910,435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(3)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5909613"/>
                  </a:ext>
                </a:extLst>
              </a:tr>
              <a:tr h="427266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資</a:t>
                      </a:r>
                      <a:r>
                        <a:rPr lang="zh-TW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eiryo" panose="020B0604030504040204" pitchFamily="34" charset="-128"/>
                        </a:rPr>
                        <a:t>產</a:t>
                      </a:r>
                      <a:r>
                        <a:rPr lang="zh-TW" altLang="en-US" sz="17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總計</a:t>
                      </a:r>
                    </a:p>
                  </a:txBody>
                  <a:tcPr marL="5344" marR="5344" marT="5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10,689,787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10,666,791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0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11,377,264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zh-TW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　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(6)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53442"/>
                  </a:ext>
                </a:extLst>
              </a:tr>
              <a:tr h="386574">
                <a:tc>
                  <a:txBody>
                    <a:bodyPr/>
                    <a:lstStyle/>
                    <a:p>
                      <a:pPr algn="l" rtl="0" fontAlgn="b">
                        <a:buNone/>
                      </a:pP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eiryo" panose="020B0604030504040204" pitchFamily="34" charset="-128"/>
                        </a:rPr>
                        <a:t>每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股淨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eiryo" panose="020B0604030504040204" pitchFamily="34" charset="-128"/>
                        </a:rPr>
                        <a:t>值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(</a:t>
                      </a:r>
                      <a:r>
                        <a:rPr lang="zh-TW" altLang="en-US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新臺幣元</a:t>
                      </a:r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)</a:t>
                      </a:r>
                    </a:p>
                  </a:txBody>
                  <a:tcPr marL="5344" marR="5344" marT="53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17.41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17.34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US" altLang="zh-TW" sz="1300" b="1" i="0" u="none" strike="noStrike">
                          <a:solidFill>
                            <a:srgbClr val="000000"/>
                          </a:solidFill>
                          <a:effectLst/>
                          <a:latin typeface="Meiryo" panose="020B0604030504040204" pitchFamily="34" charset="-128"/>
                          <a:ea typeface="Meiryo" panose="020B0604030504040204" pitchFamily="34" charset="-128"/>
                        </a:rPr>
                        <a:t>17.92 </a:t>
                      </a: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zh-TW" alt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Meiryo" panose="020B0604030504040204" pitchFamily="34" charset="-128"/>
                        <a:ea typeface="Meiryo" panose="020B0604030504040204" pitchFamily="34" charset="-128"/>
                      </a:endParaRPr>
                    </a:p>
                  </a:txBody>
                  <a:tcPr marL="5344" marR="5344" marT="53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1953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31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表格 12">
            <a:extLst>
              <a:ext uri="{FF2B5EF4-FFF2-40B4-BE49-F238E27FC236}">
                <a16:creationId xmlns:a16="http://schemas.microsoft.com/office/drawing/2014/main" id="{5C4FBFC8-AA93-4020-8A06-0554DB8A8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731929"/>
              </p:ext>
            </p:extLst>
          </p:nvPr>
        </p:nvGraphicFramePr>
        <p:xfrm>
          <a:off x="414586" y="980728"/>
          <a:ext cx="8233896" cy="1914636"/>
        </p:xfrm>
        <a:graphic>
          <a:graphicData uri="http://schemas.openxmlformats.org/drawingml/2006/table">
            <a:tbl>
              <a:tblPr/>
              <a:tblGrid>
                <a:gridCol w="35950">
                  <a:extLst>
                    <a:ext uri="{9D8B030D-6E8A-4147-A177-3AD203B41FA5}">
                      <a16:colId xmlns:a16="http://schemas.microsoft.com/office/drawing/2014/main" val="3112306971"/>
                    </a:ext>
                  </a:extLst>
                </a:gridCol>
                <a:gridCol w="1339948">
                  <a:extLst>
                    <a:ext uri="{9D8B030D-6E8A-4147-A177-3AD203B41FA5}">
                      <a16:colId xmlns:a16="http://schemas.microsoft.com/office/drawing/2014/main" val="2144433912"/>
                    </a:ext>
                  </a:extLst>
                </a:gridCol>
                <a:gridCol w="1033975">
                  <a:extLst>
                    <a:ext uri="{9D8B030D-6E8A-4147-A177-3AD203B41FA5}">
                      <a16:colId xmlns:a16="http://schemas.microsoft.com/office/drawing/2014/main" val="2680796971"/>
                    </a:ext>
                  </a:extLst>
                </a:gridCol>
                <a:gridCol w="1128932">
                  <a:extLst>
                    <a:ext uri="{9D8B030D-6E8A-4147-A177-3AD203B41FA5}">
                      <a16:colId xmlns:a16="http://schemas.microsoft.com/office/drawing/2014/main" val="2964715480"/>
                    </a:ext>
                  </a:extLst>
                </a:gridCol>
                <a:gridCol w="1128932">
                  <a:extLst>
                    <a:ext uri="{9D8B030D-6E8A-4147-A177-3AD203B41FA5}">
                      <a16:colId xmlns:a16="http://schemas.microsoft.com/office/drawing/2014/main" val="3545961741"/>
                    </a:ext>
                  </a:extLst>
                </a:gridCol>
                <a:gridCol w="1128932">
                  <a:extLst>
                    <a:ext uri="{9D8B030D-6E8A-4147-A177-3AD203B41FA5}">
                      <a16:colId xmlns:a16="http://schemas.microsoft.com/office/drawing/2014/main" val="4149272723"/>
                    </a:ext>
                  </a:extLst>
                </a:gridCol>
                <a:gridCol w="1128932">
                  <a:extLst>
                    <a:ext uri="{9D8B030D-6E8A-4147-A177-3AD203B41FA5}">
                      <a16:colId xmlns:a16="http://schemas.microsoft.com/office/drawing/2014/main" val="3690093810"/>
                    </a:ext>
                  </a:extLst>
                </a:gridCol>
                <a:gridCol w="1308295">
                  <a:extLst>
                    <a:ext uri="{9D8B030D-6E8A-4147-A177-3AD203B41FA5}">
                      <a16:colId xmlns:a16="http://schemas.microsoft.com/office/drawing/2014/main" val="3733383195"/>
                    </a:ext>
                  </a:extLst>
                </a:gridCol>
              </a:tblGrid>
              <a:tr h="319106"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275" marR="5275" marT="5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Sales %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2020Y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2021Y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2022Y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2023Y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2024Y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2025Y Q1~Q3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26183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275" marR="5275" marT="5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Automotive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29%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33%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27%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794426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275" marR="5275" marT="5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Industrial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26%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32%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28%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33%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40%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780382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275" marR="5275" marT="5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Consumer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12%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17%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16%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445541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275" marR="5275" marT="5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Non-Consumer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19%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18%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13%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14%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5224841"/>
                  </a:ext>
                </a:extLst>
              </a:tr>
              <a:tr h="319106">
                <a:tc>
                  <a:txBody>
                    <a:bodyPr/>
                    <a:lstStyle/>
                    <a:p>
                      <a:pPr algn="l" fontAlgn="ctr"/>
                      <a:endParaRPr lang="zh-TW" alt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5275" marR="5275" marT="527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5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China Area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6%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500" b="0" i="0" u="none" strike="noStrike" dirty="0">
                          <a:solidFill>
                            <a:srgbClr val="203764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4% </a:t>
                      </a:r>
                    </a:p>
                  </a:txBody>
                  <a:tcPr marL="5275" marR="5275" marT="527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6691468"/>
                  </a:ext>
                </a:extLst>
              </a:tr>
            </a:tbl>
          </a:graphicData>
        </a:graphic>
      </p:graphicFrame>
      <p:sp>
        <p:nvSpPr>
          <p:cNvPr id="56322" name="Rectangle 2">
            <a:extLst>
              <a:ext uri="{FF2B5EF4-FFF2-40B4-BE49-F238E27FC236}">
                <a16:creationId xmlns:a16="http://schemas.microsoft.com/office/drawing/2014/main" id="{BEF6E868-9287-4BF1-B6D8-7482A670C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Revenue breakdown by application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B558E996-6072-489D-8230-19DD02538D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435120"/>
            <a:ext cx="1259011" cy="275948"/>
          </a:xfrm>
          <a:prstGeom prst="rect">
            <a:avLst/>
          </a:prstGeom>
        </p:spPr>
      </p:pic>
      <p:sp>
        <p:nvSpPr>
          <p:cNvPr id="9" name="Freeform 20">
            <a:extLst>
              <a:ext uri="{FF2B5EF4-FFF2-40B4-BE49-F238E27FC236}">
                <a16:creationId xmlns:a16="http://schemas.microsoft.com/office/drawing/2014/main" id="{EB598091-62E1-4911-AE0E-E35A6BC88B49}"/>
              </a:ext>
            </a:extLst>
          </p:cNvPr>
          <p:cNvSpPr>
            <a:spLocks/>
          </p:cNvSpPr>
          <p:nvPr/>
        </p:nvSpPr>
        <p:spPr bwMode="gray">
          <a:xfrm rot="5985006" flipH="1">
            <a:off x="7188761" y="1434571"/>
            <a:ext cx="322830" cy="655832"/>
          </a:xfrm>
          <a:custGeom>
            <a:avLst/>
            <a:gdLst>
              <a:gd name="T0" fmla="*/ 12 w 1824"/>
              <a:gd name="T1" fmla="*/ 2464 h 2648"/>
              <a:gd name="T2" fmla="*/ 56 w 1824"/>
              <a:gd name="T3" fmla="*/ 2120 h 2648"/>
              <a:gd name="T4" fmla="*/ 124 w 1824"/>
              <a:gd name="T5" fmla="*/ 1808 h 2648"/>
              <a:gd name="T6" fmla="*/ 212 w 1824"/>
              <a:gd name="T7" fmla="*/ 1524 h 2648"/>
              <a:gd name="T8" fmla="*/ 316 w 1824"/>
              <a:gd name="T9" fmla="*/ 1270 h 2648"/>
              <a:gd name="T10" fmla="*/ 430 w 1824"/>
              <a:gd name="T11" fmla="*/ 1044 h 2648"/>
              <a:gd name="T12" fmla="*/ 550 w 1824"/>
              <a:gd name="T13" fmla="*/ 846 h 2648"/>
              <a:gd name="T14" fmla="*/ 672 w 1824"/>
              <a:gd name="T15" fmla="*/ 674 h 2648"/>
              <a:gd name="T16" fmla="*/ 792 w 1824"/>
              <a:gd name="T17" fmla="*/ 528 h 2648"/>
              <a:gd name="T18" fmla="*/ 906 w 1824"/>
              <a:gd name="T19" fmla="*/ 408 h 2648"/>
              <a:gd name="T20" fmla="*/ 1010 w 1824"/>
              <a:gd name="T21" fmla="*/ 310 h 2648"/>
              <a:gd name="T22" fmla="*/ 1096 w 1824"/>
              <a:gd name="T23" fmla="*/ 236 h 2648"/>
              <a:gd name="T24" fmla="*/ 1164 w 1824"/>
              <a:gd name="T25" fmla="*/ 184 h 2648"/>
              <a:gd name="T26" fmla="*/ 1208 w 1824"/>
              <a:gd name="T27" fmla="*/ 154 h 2648"/>
              <a:gd name="T28" fmla="*/ 1224 w 1824"/>
              <a:gd name="T29" fmla="*/ 144 h 2648"/>
              <a:gd name="T30" fmla="*/ 1728 w 1824"/>
              <a:gd name="T31" fmla="*/ 56 h 2648"/>
              <a:gd name="T32" fmla="*/ 1568 w 1824"/>
              <a:gd name="T33" fmla="*/ 328 h 2648"/>
              <a:gd name="T34" fmla="*/ 1554 w 1824"/>
              <a:gd name="T35" fmla="*/ 332 h 2648"/>
              <a:gd name="T36" fmla="*/ 1514 w 1824"/>
              <a:gd name="T37" fmla="*/ 346 h 2648"/>
              <a:gd name="T38" fmla="*/ 1452 w 1824"/>
              <a:gd name="T39" fmla="*/ 370 h 2648"/>
              <a:gd name="T40" fmla="*/ 1370 w 1824"/>
              <a:gd name="T41" fmla="*/ 410 h 2648"/>
              <a:gd name="T42" fmla="*/ 1270 w 1824"/>
              <a:gd name="T43" fmla="*/ 466 h 2648"/>
              <a:gd name="T44" fmla="*/ 1158 w 1824"/>
              <a:gd name="T45" fmla="*/ 540 h 2648"/>
              <a:gd name="T46" fmla="*/ 1034 w 1824"/>
              <a:gd name="T47" fmla="*/ 636 h 2648"/>
              <a:gd name="T48" fmla="*/ 904 w 1824"/>
              <a:gd name="T49" fmla="*/ 756 h 2648"/>
              <a:gd name="T50" fmla="*/ 770 w 1824"/>
              <a:gd name="T51" fmla="*/ 900 h 2648"/>
              <a:gd name="T52" fmla="*/ 632 w 1824"/>
              <a:gd name="T53" fmla="*/ 1076 h 2648"/>
              <a:gd name="T54" fmla="*/ 498 w 1824"/>
              <a:gd name="T55" fmla="*/ 1280 h 2648"/>
              <a:gd name="T56" fmla="*/ 370 w 1824"/>
              <a:gd name="T57" fmla="*/ 1518 h 2648"/>
              <a:gd name="T58" fmla="*/ 248 w 1824"/>
              <a:gd name="T59" fmla="*/ 1792 h 2648"/>
              <a:gd name="T60" fmla="*/ 138 w 1824"/>
              <a:gd name="T61" fmla="*/ 2104 h 2648"/>
              <a:gd name="T62" fmla="*/ 42 w 1824"/>
              <a:gd name="T63" fmla="*/ 2456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824" h="2648">
                <a:moveTo>
                  <a:pt x="0" y="2648"/>
                </a:moveTo>
                <a:lnTo>
                  <a:pt x="12" y="2464"/>
                </a:lnTo>
                <a:lnTo>
                  <a:pt x="32" y="2288"/>
                </a:lnTo>
                <a:lnTo>
                  <a:pt x="56" y="2120"/>
                </a:lnTo>
                <a:lnTo>
                  <a:pt x="88" y="1960"/>
                </a:lnTo>
                <a:lnTo>
                  <a:pt x="124" y="1808"/>
                </a:lnTo>
                <a:lnTo>
                  <a:pt x="166" y="1662"/>
                </a:lnTo>
                <a:lnTo>
                  <a:pt x="212" y="1524"/>
                </a:lnTo>
                <a:lnTo>
                  <a:pt x="262" y="1394"/>
                </a:lnTo>
                <a:lnTo>
                  <a:pt x="316" y="1270"/>
                </a:lnTo>
                <a:lnTo>
                  <a:pt x="372" y="1154"/>
                </a:lnTo>
                <a:lnTo>
                  <a:pt x="430" y="1044"/>
                </a:lnTo>
                <a:lnTo>
                  <a:pt x="490" y="942"/>
                </a:lnTo>
                <a:lnTo>
                  <a:pt x="550" y="846"/>
                </a:lnTo>
                <a:lnTo>
                  <a:pt x="612" y="758"/>
                </a:lnTo>
                <a:lnTo>
                  <a:pt x="672" y="674"/>
                </a:lnTo>
                <a:lnTo>
                  <a:pt x="734" y="598"/>
                </a:lnTo>
                <a:lnTo>
                  <a:pt x="792" y="528"/>
                </a:lnTo>
                <a:lnTo>
                  <a:pt x="850" y="464"/>
                </a:lnTo>
                <a:lnTo>
                  <a:pt x="906" y="408"/>
                </a:lnTo>
                <a:lnTo>
                  <a:pt x="960" y="356"/>
                </a:lnTo>
                <a:lnTo>
                  <a:pt x="1010" y="310"/>
                </a:lnTo>
                <a:lnTo>
                  <a:pt x="1056" y="270"/>
                </a:lnTo>
                <a:lnTo>
                  <a:pt x="1096" y="236"/>
                </a:lnTo>
                <a:lnTo>
                  <a:pt x="1134" y="208"/>
                </a:lnTo>
                <a:lnTo>
                  <a:pt x="1164" y="184"/>
                </a:lnTo>
                <a:lnTo>
                  <a:pt x="1190" y="166"/>
                </a:lnTo>
                <a:lnTo>
                  <a:pt x="1208" y="154"/>
                </a:lnTo>
                <a:lnTo>
                  <a:pt x="1220" y="146"/>
                </a:lnTo>
                <a:lnTo>
                  <a:pt x="1224" y="144"/>
                </a:lnTo>
                <a:lnTo>
                  <a:pt x="848" y="0"/>
                </a:lnTo>
                <a:lnTo>
                  <a:pt x="1728" y="56"/>
                </a:lnTo>
                <a:lnTo>
                  <a:pt x="1824" y="480"/>
                </a:lnTo>
                <a:lnTo>
                  <a:pt x="1568" y="328"/>
                </a:lnTo>
                <a:lnTo>
                  <a:pt x="1564" y="328"/>
                </a:lnTo>
                <a:lnTo>
                  <a:pt x="1554" y="332"/>
                </a:lnTo>
                <a:lnTo>
                  <a:pt x="1538" y="338"/>
                </a:lnTo>
                <a:lnTo>
                  <a:pt x="1514" y="346"/>
                </a:lnTo>
                <a:lnTo>
                  <a:pt x="1486" y="356"/>
                </a:lnTo>
                <a:lnTo>
                  <a:pt x="1452" y="370"/>
                </a:lnTo>
                <a:lnTo>
                  <a:pt x="1412" y="388"/>
                </a:lnTo>
                <a:lnTo>
                  <a:pt x="1370" y="410"/>
                </a:lnTo>
                <a:lnTo>
                  <a:pt x="1322" y="436"/>
                </a:lnTo>
                <a:lnTo>
                  <a:pt x="1270" y="466"/>
                </a:lnTo>
                <a:lnTo>
                  <a:pt x="1216" y="500"/>
                </a:lnTo>
                <a:lnTo>
                  <a:pt x="1158" y="540"/>
                </a:lnTo>
                <a:lnTo>
                  <a:pt x="1098" y="584"/>
                </a:lnTo>
                <a:lnTo>
                  <a:pt x="1034" y="636"/>
                </a:lnTo>
                <a:lnTo>
                  <a:pt x="970" y="692"/>
                </a:lnTo>
                <a:lnTo>
                  <a:pt x="904" y="756"/>
                </a:lnTo>
                <a:lnTo>
                  <a:pt x="836" y="824"/>
                </a:lnTo>
                <a:lnTo>
                  <a:pt x="770" y="900"/>
                </a:lnTo>
                <a:lnTo>
                  <a:pt x="700" y="984"/>
                </a:lnTo>
                <a:lnTo>
                  <a:pt x="632" y="1076"/>
                </a:lnTo>
                <a:lnTo>
                  <a:pt x="566" y="1174"/>
                </a:lnTo>
                <a:lnTo>
                  <a:pt x="498" y="1280"/>
                </a:lnTo>
                <a:lnTo>
                  <a:pt x="434" y="1394"/>
                </a:lnTo>
                <a:lnTo>
                  <a:pt x="370" y="1518"/>
                </a:lnTo>
                <a:lnTo>
                  <a:pt x="308" y="1650"/>
                </a:lnTo>
                <a:lnTo>
                  <a:pt x="248" y="1792"/>
                </a:lnTo>
                <a:lnTo>
                  <a:pt x="192" y="1944"/>
                </a:lnTo>
                <a:lnTo>
                  <a:pt x="138" y="2104"/>
                </a:lnTo>
                <a:lnTo>
                  <a:pt x="88" y="2274"/>
                </a:lnTo>
                <a:lnTo>
                  <a:pt x="42" y="2456"/>
                </a:lnTo>
                <a:lnTo>
                  <a:pt x="0" y="2648"/>
                </a:lnTo>
                <a:close/>
              </a:path>
            </a:pathLst>
          </a:custGeom>
          <a:solidFill>
            <a:srgbClr val="0066FF"/>
          </a:solidFill>
          <a:ln>
            <a:noFill/>
          </a:ln>
        </p:spPr>
        <p:txBody>
          <a:bodyPr/>
          <a:lstStyle/>
          <a:p>
            <a:endParaRPr lang="zh-TW" altLang="en-US" dirty="0"/>
          </a:p>
        </p:txBody>
      </p:sp>
      <p:graphicFrame>
        <p:nvGraphicFramePr>
          <p:cNvPr id="18" name="圖表 17">
            <a:extLst>
              <a:ext uri="{FF2B5EF4-FFF2-40B4-BE49-F238E27FC236}">
                <a16:creationId xmlns:a16="http://schemas.microsoft.com/office/drawing/2014/main" id="{63121A90-FF77-4C22-B66A-8CBF2F8250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54118234"/>
              </p:ext>
            </p:extLst>
          </p:nvPr>
        </p:nvGraphicFramePr>
        <p:xfrm>
          <a:off x="1259632" y="2982307"/>
          <a:ext cx="6147593" cy="3452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28493ED0-116D-46E2-8C85-DB6392DEEE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未來營運方向</a:t>
            </a:r>
            <a:endParaRPr lang="en-US" altLang="zh-TW" dirty="0">
              <a:ea typeface="新細明體" panose="02020500000000000000" pitchFamily="18" charset="-120"/>
            </a:endParaRPr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5F42D398-0A4F-4B3B-A846-BD2B5AE6E698}"/>
              </a:ext>
            </a:extLst>
          </p:cNvPr>
          <p:cNvCxnSpPr>
            <a:cxnSpLocks/>
          </p:cNvCxnSpPr>
          <p:nvPr/>
        </p:nvCxnSpPr>
        <p:spPr>
          <a:xfrm flipV="1">
            <a:off x="415514" y="2895600"/>
            <a:ext cx="2565811" cy="124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直線接點 7">
            <a:extLst>
              <a:ext uri="{FF2B5EF4-FFF2-40B4-BE49-F238E27FC236}">
                <a16:creationId xmlns:a16="http://schemas.microsoft.com/office/drawing/2014/main" id="{E358C986-FB2A-45AA-A88D-2580E4A89F76}"/>
              </a:ext>
            </a:extLst>
          </p:cNvPr>
          <p:cNvCxnSpPr>
            <a:cxnSpLocks/>
          </p:cNvCxnSpPr>
          <p:nvPr/>
        </p:nvCxnSpPr>
        <p:spPr>
          <a:xfrm>
            <a:off x="3161692" y="2910555"/>
            <a:ext cx="2844874" cy="12733"/>
          </a:xfrm>
          <a:prstGeom prst="line">
            <a:avLst/>
          </a:prstGeom>
          <a:ln w="38100">
            <a:solidFill>
              <a:srgbClr val="FC8C04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文字方塊 8">
            <a:extLst>
              <a:ext uri="{FF2B5EF4-FFF2-40B4-BE49-F238E27FC236}">
                <a16:creationId xmlns:a16="http://schemas.microsoft.com/office/drawing/2014/main" id="{2C00F027-6C3C-4723-A9A6-A95BF461B14E}"/>
              </a:ext>
            </a:extLst>
          </p:cNvPr>
          <p:cNvSpPr txBox="1"/>
          <p:nvPr/>
        </p:nvSpPr>
        <p:spPr>
          <a:xfrm>
            <a:off x="609600" y="2286678"/>
            <a:ext cx="2246324" cy="626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ja-JP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① </a:t>
            </a:r>
            <a:r>
              <a:rPr lang="zh-TW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改善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損益結構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lnSpc>
                <a:spcPct val="120000"/>
              </a:lnSpc>
            </a:pPr>
            <a:r>
              <a:rPr lang="en-US" altLang="zh-TW" sz="1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8EFDF00F-0214-46CC-BABF-1CAAC7EE2F3A}"/>
              </a:ext>
            </a:extLst>
          </p:cNvPr>
          <p:cNvSpPr txBox="1"/>
          <p:nvPr/>
        </p:nvSpPr>
        <p:spPr>
          <a:xfrm>
            <a:off x="3290991" y="2301869"/>
            <a:ext cx="3013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/>
            <a:r>
              <a:rPr lang="ja-JP" altLang="en-US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② </a:t>
            </a:r>
            <a:r>
              <a:rPr lang="zh-TW" altLang="en-US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營運</a:t>
            </a:r>
            <a:r>
              <a:rPr lang="zh-TW" altLang="zh-TW" b="1" dirty="0">
                <a:solidFill>
                  <a:srgbClr val="FF9933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效能提升</a:t>
            </a:r>
            <a:endParaRPr lang="zh-TW" altLang="zh-TW" sz="700" b="1" dirty="0">
              <a:solidFill>
                <a:srgbClr val="FF993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91CBCB2-1471-49A6-BB27-EE0EF275A930}"/>
              </a:ext>
            </a:extLst>
          </p:cNvPr>
          <p:cNvSpPr/>
          <p:nvPr/>
        </p:nvSpPr>
        <p:spPr>
          <a:xfrm>
            <a:off x="456725" y="2946191"/>
            <a:ext cx="2501318" cy="2886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eaLnBrk="0" hangingPunct="0">
              <a:lnSpc>
                <a:spcPct val="150000"/>
              </a:lnSpc>
            </a:pP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導入</a:t>
            </a:r>
            <a:r>
              <a:rPr lang="en-US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加強跨部門協作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縮短交期</a:t>
            </a: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爭取高毛利新案開發及利基市場開發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zh-TW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強化供應</a:t>
            </a:r>
            <a:r>
              <a:rPr lang="zh-TW" altLang="en-US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鏈</a:t>
            </a:r>
            <a:r>
              <a:rPr lang="zh-TW" altLang="zh-TW" sz="1400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議價力，推進低成本彈性方案</a:t>
            </a: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endParaRPr lang="en-US" altLang="zh-TW" sz="1400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57AE234-CB9F-486D-BA83-EF76F90B54F9}"/>
              </a:ext>
            </a:extLst>
          </p:cNvPr>
          <p:cNvSpPr/>
          <p:nvPr/>
        </p:nvSpPr>
        <p:spPr>
          <a:xfrm>
            <a:off x="3145439" y="2936020"/>
            <a:ext cx="2844874" cy="28869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eaLnBrk="0" hangingPunct="0">
              <a:lnSpc>
                <a:spcPct val="150000"/>
              </a:lnSpc>
              <a:buFontTx/>
              <a:buChar char="•"/>
            </a:pPr>
            <a:endParaRPr lang="en-US" altLang="zh-TW" sz="14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整合</a:t>
            </a:r>
            <a:r>
              <a:rPr lang="zh-TW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PM、業務團隊</a:t>
            </a:r>
            <a:r>
              <a:rPr lang="zh-TW" altLang="en-US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</a:t>
            </a:r>
            <a:r>
              <a:rPr lang="zh-TW" altLang="en-US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客戶對應速度</a:t>
            </a:r>
            <a:endParaRPr lang="zh-TW" altLang="zh-TW" sz="14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製造部門推行精實管理、提升良率與降低成本</a:t>
            </a: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40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R&amp;D 與工程部進行新產品快速試產與導入流程優化</a:t>
            </a:r>
            <a:endParaRPr lang="ja-JP" altLang="en-US" sz="1400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</p:txBody>
      </p: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5145EBC8-657F-415E-889E-D554925EB7AE}"/>
              </a:ext>
            </a:extLst>
          </p:cNvPr>
          <p:cNvCxnSpPr>
            <a:cxnSpLocks/>
          </p:cNvCxnSpPr>
          <p:nvPr/>
        </p:nvCxnSpPr>
        <p:spPr>
          <a:xfrm flipV="1">
            <a:off x="6225756" y="2923288"/>
            <a:ext cx="2455105" cy="124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96C9B373-01FA-4F94-B500-32C5BDAC2F4B}"/>
              </a:ext>
            </a:extLst>
          </p:cNvPr>
          <p:cNvSpPr txBox="1"/>
          <p:nvPr/>
        </p:nvSpPr>
        <p:spPr>
          <a:xfrm>
            <a:off x="6304525" y="2281860"/>
            <a:ext cx="2155907" cy="394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③ </a:t>
            </a:r>
            <a:r>
              <a:rPr lang="zh-TW" altLang="zh-TW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客戶與市場深耕</a:t>
            </a:r>
            <a:endParaRPr lang="en-US" altLang="zh-TW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0E75B255-4F04-4F8B-9007-A620A6C26989}"/>
              </a:ext>
            </a:extLst>
          </p:cNvPr>
          <p:cNvSpPr/>
          <p:nvPr/>
        </p:nvSpPr>
        <p:spPr>
          <a:xfrm>
            <a:off x="6229294" y="2966178"/>
            <a:ext cx="2461092" cy="28596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eaLnBrk="0" hangingPunct="0">
              <a:lnSpc>
                <a:spcPct val="150000"/>
              </a:lnSpc>
            </a:pPr>
            <a:endParaRPr lang="en-US" altLang="ja-JP" sz="1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eiryo UI" pitchFamily="34" charset="-128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ja-JP" altLang="en-US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 強化</a:t>
            </a: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Meiryo UI" pitchFamily="34" charset="-128"/>
              </a:rPr>
              <a:t>重點顧客支援與客戶關係</a:t>
            </a:r>
            <a:endParaRPr lang="zh-TW" altLang="zh-TW" sz="1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eaLnBrk="0" hangingPunct="0">
              <a:lnSpc>
                <a:spcPct val="150000"/>
              </a:lnSpc>
              <a:buFontTx/>
              <a:buChar char="•"/>
            </a:pPr>
            <a:r>
              <a:rPr lang="en-US" altLang="zh-TW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強化戶外可視</a:t>
            </a:r>
            <a:r>
              <a:rPr lang="zh-TW" altLang="zh-TW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產品線並優化接單</a:t>
            </a: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成本</a:t>
            </a:r>
            <a:endParaRPr lang="en-US" altLang="zh-TW" sz="1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  <a:buFontTx/>
              <a:buChar char="•"/>
            </a:pPr>
            <a:r>
              <a:rPr lang="en-US" altLang="zh-TW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4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柔性新技術及新應用的加速開發</a:t>
            </a:r>
            <a:endParaRPr lang="en-US" altLang="zh-TW" sz="1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lnSpc>
                <a:spcPct val="150000"/>
              </a:lnSpc>
            </a:pPr>
            <a:endParaRPr lang="zh-TW" altLang="zh-TW" sz="14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5D5F8D2D-ACD2-4E9B-8D67-F6687B1EB94A}"/>
              </a:ext>
            </a:extLst>
          </p:cNvPr>
          <p:cNvGrpSpPr/>
          <p:nvPr/>
        </p:nvGrpSpPr>
        <p:grpSpPr>
          <a:xfrm>
            <a:off x="172616" y="980728"/>
            <a:ext cx="8798767" cy="1040971"/>
            <a:chOff x="235505" y="678102"/>
            <a:chExt cx="8625031" cy="1040971"/>
          </a:xfrm>
        </p:grpSpPr>
        <p:sp>
          <p:nvSpPr>
            <p:cNvPr id="19" name="矩形: 圓角化同側角落 18">
              <a:extLst>
                <a:ext uri="{FF2B5EF4-FFF2-40B4-BE49-F238E27FC236}">
                  <a16:creationId xmlns:a16="http://schemas.microsoft.com/office/drawing/2014/main" id="{E4FF59EA-3A84-4A12-8F81-C8E8F2316D08}"/>
                </a:ext>
              </a:extLst>
            </p:cNvPr>
            <p:cNvSpPr/>
            <p:nvPr/>
          </p:nvSpPr>
          <p:spPr>
            <a:xfrm>
              <a:off x="264078" y="678102"/>
              <a:ext cx="6272383" cy="414763"/>
            </a:xfrm>
            <a:prstGeom prst="round2SameRect">
              <a:avLst/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439"/>
                </a:spcBef>
                <a:buClr>
                  <a:schemeClr val="accent5"/>
                </a:buClr>
                <a:buFont typeface="Wingdings" panose="05000000000000000000" pitchFamily="2" charset="2"/>
                <a:buChar char="n"/>
              </a:pP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專注營運改善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,</a:t>
              </a:r>
              <a:r>
                <a:rPr lang="zh-TW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客戶深化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及新應用開發</a:t>
              </a:r>
              <a:endPara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47C9D354-22F8-42CC-BE7C-C4987A4D750F}"/>
                </a:ext>
              </a:extLst>
            </p:cNvPr>
            <p:cNvCxnSpPr>
              <a:cxnSpLocks/>
            </p:cNvCxnSpPr>
            <p:nvPr/>
          </p:nvCxnSpPr>
          <p:spPr>
            <a:xfrm>
              <a:off x="922692" y="1085271"/>
              <a:ext cx="7928700" cy="2115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C68B537B-C6F3-47F0-973E-FD93D6757640}"/>
                </a:ext>
              </a:extLst>
            </p:cNvPr>
            <p:cNvSpPr/>
            <p:nvPr/>
          </p:nvSpPr>
          <p:spPr>
            <a:xfrm>
              <a:off x="235505" y="1113871"/>
              <a:ext cx="8625031" cy="6052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spcBef>
                  <a:spcPts val="439"/>
                </a:spcBef>
                <a:buClr>
                  <a:schemeClr val="accent5"/>
                </a:buClr>
              </a:pPr>
              <a:r>
                <a:rPr lang="zh-TW" altLang="en-US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👉 </a:t>
              </a:r>
              <a:r>
                <a:rPr lang="zh-TW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目標：強化體質、穩固核心客戶、</a:t>
              </a:r>
              <a:r>
                <a:rPr lang="zh-TW" altLang="en-US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新市場開發</a:t>
              </a:r>
              <a:r>
                <a:rPr lang="zh-TW" altLang="zh-TW" b="1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，改善損益結構</a:t>
              </a:r>
              <a:endPara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31" name="圖片 30">
            <a:extLst>
              <a:ext uri="{FF2B5EF4-FFF2-40B4-BE49-F238E27FC236}">
                <a16:creationId xmlns:a16="http://schemas.microsoft.com/office/drawing/2014/main" id="{62587562-D14D-40C0-9572-788AE30F4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537428"/>
            <a:ext cx="1259011" cy="2759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>
            <a:extLst>
              <a:ext uri="{FF2B5EF4-FFF2-40B4-BE49-F238E27FC236}">
                <a16:creationId xmlns:a16="http://schemas.microsoft.com/office/drawing/2014/main" id="{F5339808-D489-C80B-08B5-988F7C590BD2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467544" y="3933056"/>
            <a:ext cx="3816424" cy="122413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400" b="1" i="0" u="none" strike="noStrike" kern="10" cap="none" spc="0" normalizeH="0" baseline="0" noProof="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66"/>
                    </a:gs>
                    <a:gs pos="100000">
                      <a:srgbClr val="83D3B5"/>
                    </a:gs>
                  </a:gsLst>
                  <a:lin ang="0" scaled="1"/>
                </a:gradFill>
                <a:effectLst>
                  <a:outerShdw dist="89803" dir="2700000" algn="ctr" rotWithShape="0">
                    <a:srgbClr val="C0C0C0">
                      <a:alpha val="50000"/>
                    </a:srgbClr>
                  </a:outerShdw>
                </a:effectLst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Q&amp;A</a:t>
            </a:r>
            <a:endParaRPr kumimoji="0" lang="zh-TW" altLang="en-US" sz="5400" b="1" i="0" u="none" strike="noStrike" kern="10" cap="none" spc="0" normalizeH="0" baseline="0" noProof="0" dirty="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66"/>
                  </a:gs>
                  <a:gs pos="100000">
                    <a:srgbClr val="83D3B5"/>
                  </a:gs>
                </a:gsLst>
                <a:lin ang="0" scaled="1"/>
              </a:gradFill>
              <a:effectLst>
                <a:outerShdw dist="89803" dir="2700000" algn="ctr" rotWithShape="0">
                  <a:srgbClr val="C0C0C0">
                    <a:alpha val="50000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2A69908-AAF2-7FD9-EF6D-A3019376D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435120"/>
            <a:ext cx="1259011" cy="2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94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>
            <a:extLst>
              <a:ext uri="{FF2B5EF4-FFF2-40B4-BE49-F238E27FC236}">
                <a16:creationId xmlns:a16="http://schemas.microsoft.com/office/drawing/2014/main" id="{7514EAC5-CF38-49F8-9E59-5D35ECFBE0BD}"/>
              </a:ext>
            </a:extLst>
          </p:cNvPr>
          <p:cNvSpPr>
            <a:spLocks noChangeArrowheads="1" noChangeShapeType="1" noTextEdit="1"/>
          </p:cNvSpPr>
          <p:nvPr/>
        </p:nvSpPr>
        <p:spPr bwMode="gray">
          <a:xfrm>
            <a:off x="1981200" y="4572000"/>
            <a:ext cx="48768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TW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2"/>
                    </a:gs>
                  </a:gsLst>
                  <a:lin ang="0" scaled="1"/>
                </a:gradFill>
                <a:effectLst>
                  <a:outerShdw dist="89803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Thank You !</a:t>
            </a:r>
            <a:endParaRPr lang="zh-TW" altLang="en-US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2"/>
                  </a:gs>
                </a:gsLst>
                <a:lin ang="0" scaled="1"/>
              </a:gradFill>
              <a:effectLst>
                <a:outerShdw dist="89803" dir="2700000" algn="ctr" rotWithShape="0">
                  <a:schemeClr val="bg2">
                    <a:alpha val="50000"/>
                  </a:schemeClr>
                </a:outerShdw>
              </a:effectLst>
              <a:latin typeface="Verdana" panose="020B060403050404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3A12576-E6C5-47B9-9C89-3C04988B5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6537428"/>
            <a:ext cx="1259011" cy="2759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73TGp_global_light">
  <a:themeElements>
    <a:clrScheme name="173TGp_global_light 3">
      <a:dk1>
        <a:srgbClr val="000000"/>
      </a:dk1>
      <a:lt1>
        <a:srgbClr val="FFFFFF"/>
      </a:lt1>
      <a:dk2>
        <a:srgbClr val="003366"/>
      </a:dk2>
      <a:lt2>
        <a:srgbClr val="C0C0C0"/>
      </a:lt2>
      <a:accent1>
        <a:srgbClr val="80B76F"/>
      </a:accent1>
      <a:accent2>
        <a:srgbClr val="83D3B5"/>
      </a:accent2>
      <a:accent3>
        <a:srgbClr val="FFFFFF"/>
      </a:accent3>
      <a:accent4>
        <a:srgbClr val="000000"/>
      </a:accent4>
      <a:accent5>
        <a:srgbClr val="C0D8BB"/>
      </a:accent5>
      <a:accent6>
        <a:srgbClr val="76BFA4"/>
      </a:accent6>
      <a:hlink>
        <a:srgbClr val="C59D67"/>
      </a:hlink>
      <a:folHlink>
        <a:srgbClr val="006699"/>
      </a:folHlink>
    </a:clrScheme>
    <a:fontScheme name="173TGp_glob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73TGp_glob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CAA3D9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B793C4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3TGp_glob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2594CB"/>
        </a:accent1>
        <a:accent2>
          <a:srgbClr val="3AC2F8"/>
        </a:accent2>
        <a:accent3>
          <a:srgbClr val="FFFFFF"/>
        </a:accent3>
        <a:accent4>
          <a:srgbClr val="000000"/>
        </a:accent4>
        <a:accent5>
          <a:srgbClr val="ACC8E2"/>
        </a:accent5>
        <a:accent6>
          <a:srgbClr val="34B0E1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3TGp_global_light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80B76F"/>
        </a:accent1>
        <a:accent2>
          <a:srgbClr val="83D3B5"/>
        </a:accent2>
        <a:accent3>
          <a:srgbClr val="FFFFFF"/>
        </a:accent3>
        <a:accent4>
          <a:srgbClr val="000000"/>
        </a:accent4>
        <a:accent5>
          <a:srgbClr val="C0D8BB"/>
        </a:accent5>
        <a:accent6>
          <a:srgbClr val="76BFA4"/>
        </a:accent6>
        <a:hlink>
          <a:srgbClr val="C59D67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1_Office テーマ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テーマ">
      <a:majorFont>
        <a:latin typeface="微軟正黑體"/>
        <a:ea typeface="Meiryo"/>
        <a:cs typeface=""/>
      </a:majorFont>
      <a:minorFont>
        <a:latin typeface="微軟正黑體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1_Office テーマ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1_Office テーマ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テーマ">
      <a:majorFont>
        <a:latin typeface="微軟正黑體"/>
        <a:ea typeface="Meiryo"/>
        <a:cs typeface=""/>
      </a:majorFont>
      <a:minorFont>
        <a:latin typeface="微軟正黑體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1_Office テーマ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1_Office テーマ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1_Office テーマ">
      <a:majorFont>
        <a:latin typeface="微軟正黑體"/>
        <a:ea typeface="Meiryo"/>
        <a:cs typeface=""/>
      </a:majorFont>
      <a:minorFont>
        <a:latin typeface="微軟正黑體"/>
        <a:ea typeface="Meiry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ja-JP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1_Office テーマ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6701</TotalTime>
  <Words>739</Words>
  <Application>Microsoft Office PowerPoint</Application>
  <PresentationFormat>如螢幕大小 (4:3)</PresentationFormat>
  <Paragraphs>270</Paragraphs>
  <Slides>9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4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22" baseType="lpstr">
      <vt:lpstr>Meiryo</vt:lpstr>
      <vt:lpstr>細明體</vt:lpstr>
      <vt:lpstr>微軟正黑體</vt:lpstr>
      <vt:lpstr>標楷體</vt:lpstr>
      <vt:lpstr>Arial</vt:lpstr>
      <vt:lpstr>Calibri</vt:lpstr>
      <vt:lpstr>Verdana</vt:lpstr>
      <vt:lpstr>Wingdings</vt:lpstr>
      <vt:lpstr>173TGp_global_light</vt:lpstr>
      <vt:lpstr>1_Office テーマ</vt:lpstr>
      <vt:lpstr>2_Office テーマ</vt:lpstr>
      <vt:lpstr>3_Office テーマ</vt:lpstr>
      <vt:lpstr>Image</vt:lpstr>
      <vt:lpstr>凌巨科技  2025年第1次法說會</vt:lpstr>
      <vt:lpstr>免 責 聲 明</vt:lpstr>
      <vt:lpstr>PowerPoint 簡報</vt:lpstr>
      <vt:lpstr>PowerPoint 簡報</vt:lpstr>
      <vt:lpstr>PowerPoint 簡報</vt:lpstr>
      <vt:lpstr>Revenue breakdown by application</vt:lpstr>
      <vt:lpstr>未來營運方向</vt:lpstr>
      <vt:lpstr>PowerPoint 簡報</vt:lpstr>
      <vt:lpstr>PowerPoint 簡報</vt:lpstr>
    </vt:vector>
  </TitlesOfParts>
  <Company>GuildDesign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凌巨科技  2024年法說會</dc:title>
  <dc:creator>徐凱旋</dc:creator>
  <cp:lastModifiedBy>許雅琳</cp:lastModifiedBy>
  <cp:revision>163</cp:revision>
  <dcterms:created xsi:type="dcterms:W3CDTF">2024-08-15T08:09:56Z</dcterms:created>
  <dcterms:modified xsi:type="dcterms:W3CDTF">2025-12-12T07:33:46Z</dcterms:modified>
</cp:coreProperties>
</file>